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70"/>
  </p:notesMasterIdLst>
  <p:handoutMasterIdLst>
    <p:handoutMasterId r:id="rId71"/>
  </p:handoutMasterIdLst>
  <p:sldIdLst>
    <p:sldId id="707" r:id="rId2"/>
    <p:sldId id="779" r:id="rId3"/>
    <p:sldId id="746" r:id="rId4"/>
    <p:sldId id="709" r:id="rId5"/>
    <p:sldId id="782" r:id="rId6"/>
    <p:sldId id="781" r:id="rId7"/>
    <p:sldId id="714" r:id="rId8"/>
    <p:sldId id="712" r:id="rId9"/>
    <p:sldId id="791" r:id="rId10"/>
    <p:sldId id="715" r:id="rId11"/>
    <p:sldId id="710" r:id="rId12"/>
    <p:sldId id="716" r:id="rId13"/>
    <p:sldId id="718" r:id="rId14"/>
    <p:sldId id="747" r:id="rId15"/>
    <p:sldId id="786" r:id="rId16"/>
    <p:sldId id="757" r:id="rId17"/>
    <p:sldId id="758" r:id="rId18"/>
    <p:sldId id="759" r:id="rId19"/>
    <p:sldId id="762" r:id="rId20"/>
    <p:sldId id="756" r:id="rId21"/>
    <p:sldId id="760" r:id="rId22"/>
    <p:sldId id="748" r:id="rId23"/>
    <p:sldId id="761" r:id="rId24"/>
    <p:sldId id="763" r:id="rId25"/>
    <p:sldId id="764" r:id="rId26"/>
    <p:sldId id="765" r:id="rId27"/>
    <p:sldId id="767" r:id="rId28"/>
    <p:sldId id="768" r:id="rId29"/>
    <p:sldId id="769" r:id="rId30"/>
    <p:sldId id="772" r:id="rId31"/>
    <p:sldId id="774" r:id="rId32"/>
    <p:sldId id="773" r:id="rId33"/>
    <p:sldId id="775" r:id="rId34"/>
    <p:sldId id="776" r:id="rId35"/>
    <p:sldId id="777" r:id="rId36"/>
    <p:sldId id="778" r:id="rId37"/>
    <p:sldId id="750" r:id="rId38"/>
    <p:sldId id="792" r:id="rId39"/>
    <p:sldId id="749" r:id="rId40"/>
    <p:sldId id="783" r:id="rId41"/>
    <p:sldId id="719" r:id="rId42"/>
    <p:sldId id="720" r:id="rId43"/>
    <p:sldId id="721" r:id="rId44"/>
    <p:sldId id="722" r:id="rId45"/>
    <p:sldId id="724" r:id="rId46"/>
    <p:sldId id="725" r:id="rId47"/>
    <p:sldId id="726" r:id="rId48"/>
    <p:sldId id="727" r:id="rId49"/>
    <p:sldId id="728" r:id="rId50"/>
    <p:sldId id="729" r:id="rId51"/>
    <p:sldId id="730" r:id="rId52"/>
    <p:sldId id="787" r:id="rId53"/>
    <p:sldId id="788" r:id="rId54"/>
    <p:sldId id="731" r:id="rId55"/>
    <p:sldId id="732" r:id="rId56"/>
    <p:sldId id="789" r:id="rId57"/>
    <p:sldId id="790" r:id="rId58"/>
    <p:sldId id="735" r:id="rId59"/>
    <p:sldId id="736" r:id="rId60"/>
    <p:sldId id="737" r:id="rId61"/>
    <p:sldId id="738" r:id="rId62"/>
    <p:sldId id="739" r:id="rId63"/>
    <p:sldId id="740" r:id="rId64"/>
    <p:sldId id="741" r:id="rId65"/>
    <p:sldId id="742" r:id="rId66"/>
    <p:sldId id="474" r:id="rId67"/>
    <p:sldId id="711" r:id="rId68"/>
    <p:sldId id="708" r:id="rId69"/>
  </p:sldIdLst>
  <p:sldSz cx="9144000" cy="6858000" type="screen4x3"/>
  <p:notesSz cx="7315200" cy="9601200"/>
  <p:embeddedFontLst>
    <p:embeddedFont>
      <p:font typeface="Comic Sans MS" panose="030F0702030302020204" pitchFamily="66" charset="0"/>
      <p:regular r:id="rId72"/>
      <p:bold r:id="rId73"/>
      <p:italic r:id="rId74"/>
      <p:boldItalic r:id="rId75"/>
    </p:embeddedFont>
    <p:embeddedFont>
      <p:font typeface="Cambria Math" panose="02040503050406030204" pitchFamily="18" charset="0"/>
      <p:regular r:id="rId7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2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AE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after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7" autoAdjust="0"/>
    <p:restoredTop sz="85891" autoAdjust="0"/>
  </p:normalViewPr>
  <p:slideViewPr>
    <p:cSldViewPr>
      <p:cViewPr varScale="1">
        <p:scale>
          <a:sx n="59" d="100"/>
          <a:sy n="59" d="100"/>
        </p:scale>
        <p:origin x="1608" y="56"/>
      </p:cViewPr>
      <p:guideLst>
        <p:guide orient="horz" pos="192"/>
        <p:guide pos="288"/>
      </p:guideLst>
    </p:cSldViewPr>
  </p:slideViewPr>
  <p:outlineViewPr>
    <p:cViewPr>
      <p:scale>
        <a:sx n="33" d="100"/>
        <a:sy n="33" d="100"/>
      </p:scale>
      <p:origin x="0" y="4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5745" tIns="47873" rIns="95745" bIns="4787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5745" tIns="47873" rIns="95745" bIns="4787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5745" tIns="47873" rIns="95745" bIns="4787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5745" tIns="47873" rIns="95745" bIns="47873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DF9FF3-D925-4DDA-9BE6-A3C89EA81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955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defTabSz="966652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>
            <a:lvl1pPr algn="r" defTabSz="966652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2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defTabSz="966652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1775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7" tIns="48319" rIns="96637" bIns="48319" numCol="1" anchor="b" anchorCtr="0" compatLnSpc="1">
            <a:prstTxWarp prst="textNoShape">
              <a:avLst/>
            </a:prstTxWarp>
          </a:bodyPr>
          <a:lstStyle>
            <a:lvl1pPr algn="r" defTabSz="966652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198111-A352-48FD-8FBD-D30FC3D22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7865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8663"/>
            <a:ext cx="4779962" cy="3584575"/>
          </a:xfrm>
          <a:ln w="12700" cap="flat">
            <a:solidFill>
              <a:schemeClr val="tx1"/>
            </a:solidFill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252" y="4559257"/>
            <a:ext cx="5366697" cy="43211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98" tIns="47850" rIns="95698" bIns="47850"/>
          <a:lstStyle/>
          <a:p>
            <a:pPr defTabSz="904875" eaLnBrk="1" hangingPunct="1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19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7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8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71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38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9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83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6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7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0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11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6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623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5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6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9764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8592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50860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6450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8940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05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2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5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The data in Figure 1 are the maximum flow rate (cubic feet per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second) for each week taken from a time series of flow rates recorded at 15 minute intervals for a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river in western Colorado.</a:t>
            </a:r>
          </a:p>
          <a:p>
            <a:endParaRPr lang="en-US" smtClean="0">
              <a:latin typeface="Arial" pitchFamily="34" charset="0"/>
              <a:cs typeface="Arial" pitchFamily="34" charset="0"/>
            </a:endParaRPr>
          </a:p>
          <a:p>
            <a:r>
              <a:rPr lang="el-GR" smtClean="0">
                <a:latin typeface="Arial" pitchFamily="34" charset="0"/>
                <a:cs typeface="Arial" pitchFamily="34" charset="0"/>
              </a:rPr>
              <a:t>(ˆμ, ˆ, ˆ) =</a:t>
            </a:r>
          </a:p>
          <a:p>
            <a:r>
              <a:rPr lang="en-US" smtClean="0">
                <a:latin typeface="Arial" pitchFamily="34" charset="0"/>
                <a:cs typeface="Arial" pitchFamily="34" charset="0"/>
              </a:rPr>
              <a:t>(0.21, 0.91, 0.072)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D71E-37CF-4B82-860F-1F6C7368C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5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755-066B-46B4-81A7-198CB07FF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5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271FF-D9E8-43BE-85E6-F2D3BC5F2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43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FCEC-7634-4D73-9AC2-32066E9C3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42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D3BF1-6495-4568-B5AC-2EA0EDA14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0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FF20-51E7-44F5-B3F5-BCE3A2D6F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9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0C1C6-3686-45E8-8482-AECA79C7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7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39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82802-7800-49A4-A6F6-C66FE23B8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0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7459-4A56-4A79-BF7F-E3FBFE366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2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E59-A30B-4167-B258-AE1C0CC48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595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9405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7787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4551A7-99AE-4812-AF19-157F7CB3D8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6583363"/>
            <a:ext cx="1981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smtClean="0">
                <a:solidFill>
                  <a:schemeClr val="accent2"/>
                </a:solidFill>
                <a:latin typeface="Arial" charset="0"/>
              </a:rPr>
              <a:t>Zagreb June 5,</a:t>
            </a:r>
            <a:r>
              <a:rPr lang="en-US" sz="1000" baseline="0" dirty="0" smtClean="0">
                <a:solidFill>
                  <a:schemeClr val="accent2"/>
                </a:solidFill>
                <a:latin typeface="Arial" charset="0"/>
              </a:rPr>
              <a:t> 2014</a:t>
            </a:r>
            <a:endParaRPr lang="en-US" sz="10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2" r:id="rId1"/>
    <p:sldLayoutId id="2147484883" r:id="rId2"/>
    <p:sldLayoutId id="2147484884" r:id="rId3"/>
    <p:sldLayoutId id="2147484885" r:id="rId4"/>
    <p:sldLayoutId id="2147484886" r:id="rId5"/>
    <p:sldLayoutId id="2147484888" r:id="rId6"/>
    <p:sldLayoutId id="2147484889" r:id="rId7"/>
    <p:sldLayoutId id="2147484890" r:id="rId8"/>
    <p:sldLayoutId id="2147484887" r:id="rId9"/>
    <p:sldLayoutId id="2147484891" r:id="rId10"/>
    <p:sldLayoutId id="21474848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FF33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6.png"/><Relationship Id="rId4" Type="http://schemas.openxmlformats.org/officeDocument/2006/relationships/image" Target="../media/image510.png"/><Relationship Id="rId9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4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2.png"/><Relationship Id="rId4" Type="http://schemas.openxmlformats.org/officeDocument/2006/relationships/image" Target="../media/image30.wmf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47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30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57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0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33.wmf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4.png"/><Relationship Id="rId7" Type="http://schemas.openxmlformats.org/officeDocument/2006/relationships/image" Target="../media/image41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7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8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3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7.emf"/><Relationship Id="rId4" Type="http://schemas.openxmlformats.org/officeDocument/2006/relationships/oleObject" Target="../embeddings/oleObject3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emf"/><Relationship Id="rId5" Type="http://schemas.openxmlformats.org/officeDocument/2006/relationships/image" Target="../media/image87.emf"/><Relationship Id="rId4" Type="http://schemas.openxmlformats.org/officeDocument/2006/relationships/image" Target="../media/image86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93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98.e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95.e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97.emf"/><Relationship Id="rId5" Type="http://schemas.openxmlformats.org/officeDocument/2006/relationships/image" Target="../media/image94.emf"/><Relationship Id="rId15" Type="http://schemas.openxmlformats.org/officeDocument/2006/relationships/image" Target="../media/image99.e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41.bin"/><Relationship Id="rId9" Type="http://schemas.openxmlformats.org/officeDocument/2006/relationships/image" Target="../media/image96.emf"/><Relationship Id="rId14" Type="http://schemas.openxmlformats.org/officeDocument/2006/relationships/oleObject" Target="../embeddings/oleObject46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Richard%20A.%20Davis\Google%20Drive\Research\Munich\Christina\ChristinaWork\test.pdf" TargetMode="Externa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4" Type="http://schemas.openxmlformats.org/officeDocument/2006/relationships/hyperlink" Target="AthensGA_09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2425" y="406400"/>
            <a:ext cx="8515350" cy="1625600"/>
          </a:xfrm>
          <a:ln w="25400" cap="flat"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Asymptotics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for the Spatial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Extremogram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2619" y="1524000"/>
            <a:ext cx="8035925" cy="1676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400" dirty="0" smtClean="0">
                <a:solidFill>
                  <a:schemeClr val="accent2"/>
                </a:solidFill>
              </a:rPr>
              <a:t>Richard A. Davis*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Columbia University</a:t>
            </a:r>
            <a:br>
              <a:rPr lang="en-US" sz="2000" dirty="0" smtClean="0">
                <a:solidFill>
                  <a:schemeClr val="accent2"/>
                </a:solidFill>
              </a:rPr>
            </a:br>
            <a:endParaRPr lang="en-US" sz="2000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en-US" sz="360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28773" y="3352800"/>
            <a:ext cx="8035925" cy="238432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endParaRPr lang="en-US" sz="2400" dirty="0" smtClean="0">
              <a:solidFill>
                <a:schemeClr val="accent2"/>
              </a:solidFill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Collaborators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Yongbum Cho, Columbia University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Souvik Ghosh, LinkedIn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Claudia </a:t>
            </a:r>
            <a:r>
              <a:rPr lang="en-US" sz="2000" dirty="0" err="1" smtClean="0">
                <a:solidFill>
                  <a:schemeClr val="accent2"/>
                </a:solidFill>
              </a:rPr>
              <a:t>Klüppelberg</a:t>
            </a:r>
            <a:r>
              <a:rPr lang="en-US" sz="2000" dirty="0" smtClean="0">
                <a:solidFill>
                  <a:schemeClr val="accent2"/>
                </a:solidFill>
              </a:rPr>
              <a:t>, Technical University of Munich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"/>
              </a:spcBef>
              <a:defRPr/>
            </a:pPr>
            <a:r>
              <a:rPr lang="en-US" sz="2000" dirty="0">
                <a:solidFill>
                  <a:schemeClr val="accent2"/>
                </a:solidFill>
              </a:rPr>
              <a:t>Christina </a:t>
            </a:r>
            <a:r>
              <a:rPr lang="en-US" sz="2000" dirty="0" smtClean="0">
                <a:solidFill>
                  <a:schemeClr val="accent2"/>
                </a:solidFill>
              </a:rPr>
              <a:t>Steinkohl, </a:t>
            </a:r>
            <a:r>
              <a:rPr lang="en-US" sz="2000" dirty="0">
                <a:solidFill>
                  <a:schemeClr val="accent2"/>
                </a:solidFill>
              </a:rPr>
              <a:t>Technical University of Munich</a:t>
            </a:r>
          </a:p>
          <a:p>
            <a:pPr marL="342900" indent="-342900" algn="l" eaLnBrk="1" hangingPunct="1">
              <a:lnSpc>
                <a:spcPct val="90000"/>
              </a:lnSpc>
              <a:spcBef>
                <a:spcPct val="5000"/>
              </a:spcBef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sz="20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4D71E-37CF-4B82-860F-1F6C7368C4A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4617C8AC-A222-4EAE-9A72-488FE3679EF0}" type="slidenum">
              <a:rPr lang="en-US" smtClean="0"/>
              <a:pPr/>
              <a:t>10</a:t>
            </a:fld>
            <a:endParaRPr 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4" name="Text Box 3"/>
              <p:cNvSpPr txBox="1">
                <a:spLocks noChangeArrowheads="1"/>
              </p:cNvSpPr>
              <p:nvPr/>
            </p:nvSpPr>
            <p:spPr bwMode="auto">
              <a:xfrm>
                <a:off x="506413" y="259824"/>
                <a:ext cx="8382000" cy="64589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Then,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sym typeface="Symbol"/>
                        </a:rPr>
                        <m:t>≔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⋁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−</m:t>
                          </m:r>
                        </m:e>
                      </m:nary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Φ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/>
                                                  <a:sym typeface="Symbol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/>
                                                  <a:sym typeface="Symbol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b="0" i="1" dirty="0" smtClean="0">
                  <a:solidFill>
                    <a:schemeClr val="accent4"/>
                  </a:solidFill>
                  <a:latin typeface="Cambria Math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b="0" dirty="0" smtClean="0">
                    <a:solidFill>
                      <a:schemeClr val="accent4"/>
                    </a:solidFill>
                    <a:sym typeface="Symbol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  <a:latin typeface="Arial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on</a:t>
                </a:r>
                <a:r>
                  <a:rPr lang="en-US" dirty="0" smtClean="0">
                    <a:solidFill>
                      <a:schemeClr val="accent4"/>
                    </a:solidFill>
                    <a:latin typeface="Arial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Bivariate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distribution function: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𝜂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exp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{−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𝑉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;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𝛿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b="0" dirty="0" smtClean="0">
                  <a:solidFill>
                    <a:schemeClr val="accent2"/>
                  </a:solidFill>
                  <a:latin typeface="Arial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where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𝛿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Φ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√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√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/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  <a:sym typeface="Symbol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2√</m:t>
                              </m:r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/>
                                  <a:sym typeface="Symbol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+√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sym typeface="Symbol"/>
                            </a:rPr>
                            <m:t>𝛿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sym typeface="Symbol"/>
                        </a:rPr>
                        <m:t>,</m:t>
                      </m:r>
                    </m:oMath>
                  </m:oMathPara>
                </a14:m>
                <a:endParaRPr lang="en-US" b="0" i="0" dirty="0" smtClean="0">
                  <a:solidFill>
                    <a:schemeClr val="accent2"/>
                  </a:solidFill>
                  <a:latin typeface="Cambria Math"/>
                  <a:sym typeface="Symbol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Cambria Math"/>
                    <a:sym typeface="Symbol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𝛿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FF3300"/>
                    </a:solidFill>
                    <a:sym typeface="Symbol"/>
                  </a:rPr>
                  <a:t>Note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ym typeface="Symbol"/>
                  </a:rPr>
                  <a:t>   V(</a:t>
                </a:r>
                <a:r>
                  <a:rPr lang="en-US" dirty="0" err="1" smtClean="0">
                    <a:sym typeface="Symbol"/>
                  </a:rPr>
                  <a:t>x,y</a:t>
                </a:r>
                <a:r>
                  <a:rPr lang="en-US" dirty="0">
                    <a:sym typeface="Symbol"/>
                  </a:rPr>
                  <a:t>;</a:t>
                </a:r>
                <a:r>
                  <a:rPr lang="en-US" dirty="0">
                    <a:latin typeface="Symbol" pitchFamily="18" charset="2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>
                    <a:sym typeface="Symbol"/>
                  </a:rPr>
                  <a:t>) </a:t>
                </a:r>
                <a:r>
                  <a:rPr lang="en-US" dirty="0">
                    <a:latin typeface="Arial"/>
                    <a:cs typeface="Arial"/>
                    <a:sym typeface="Symbol" pitchFamily="18" charset="2"/>
                  </a:rPr>
                  <a:t>→</a:t>
                </a:r>
                <a:r>
                  <a:rPr lang="en-US" dirty="0">
                    <a:sym typeface="Symbol"/>
                  </a:rPr>
                  <a:t> x</a:t>
                </a:r>
                <a:r>
                  <a:rPr lang="en-US" baseline="30000" dirty="0">
                    <a:sym typeface="Symbol"/>
                  </a:rPr>
                  <a:t>-1</a:t>
                </a:r>
                <a:r>
                  <a:rPr lang="en-US" dirty="0">
                    <a:sym typeface="Symbol"/>
                  </a:rPr>
                  <a:t> + y</a:t>
                </a:r>
                <a:r>
                  <a:rPr lang="en-US" baseline="30000" dirty="0">
                    <a:sym typeface="Symbol"/>
                  </a:rPr>
                  <a:t>-1</a:t>
                </a:r>
                <a:r>
                  <a:rPr lang="en-US" dirty="0">
                    <a:sym typeface="Symbol"/>
                  </a:rPr>
                  <a:t>  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aseline="30000" dirty="0" smtClean="0">
                    <a:latin typeface="Symbol" pitchFamily="18" charset="2"/>
                  </a:rPr>
                  <a:t> </a:t>
                </a:r>
                <a:r>
                  <a:rPr lang="en-US" dirty="0">
                    <a:latin typeface="Arial"/>
                    <a:cs typeface="Arial"/>
                    <a:sym typeface="Symbol" pitchFamily="18" charset="2"/>
                  </a:rPr>
                  <a:t>→</a:t>
                </a:r>
                <a:r>
                  <a:rPr lang="en-US" dirty="0">
                    <a:latin typeface="Symbol" pitchFamily="18" charset="2"/>
                    <a:sym typeface="Symbol"/>
                  </a:rPr>
                  <a:t> </a:t>
                </a:r>
                <a:r>
                  <a:rPr lang="en-US" dirty="0">
                    <a:latin typeface="Arial"/>
                    <a:cs typeface="Arial"/>
                    <a:sym typeface="Symbol"/>
                  </a:rPr>
                  <a:t>∞   (asymptotic </a:t>
                </a:r>
                <a:r>
                  <a:rPr lang="en-US" dirty="0" err="1">
                    <a:latin typeface="Arial"/>
                    <a:cs typeface="Arial"/>
                    <a:sym typeface="Symbol"/>
                  </a:rPr>
                  <a:t>indep</a:t>
                </a:r>
                <a:r>
                  <a:rPr lang="en-US" dirty="0">
                    <a:latin typeface="Arial"/>
                    <a:cs typeface="Arial"/>
                    <a:sym typeface="Symbol"/>
                  </a:rPr>
                  <a:t>)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cs typeface="Arial"/>
                    <a:sym typeface="Symbol"/>
                  </a:rPr>
                  <a:t>   </a:t>
                </a:r>
                <a:r>
                  <a:rPr lang="en-US" dirty="0" smtClean="0">
                    <a:sym typeface="Symbol"/>
                  </a:rPr>
                  <a:t>V(</a:t>
                </a:r>
                <a:r>
                  <a:rPr lang="en-US" dirty="0" err="1" smtClean="0">
                    <a:sym typeface="Symbol"/>
                  </a:rPr>
                  <a:t>x,y</a:t>
                </a:r>
                <a:r>
                  <a:rPr lang="en-US" dirty="0" smtClean="0">
                    <a:sym typeface="Symbol"/>
                  </a:rPr>
                  <a:t>;</a:t>
                </a:r>
                <a:r>
                  <a:rPr lang="en-US" dirty="0" smtClean="0">
                    <a:latin typeface="Symbol" pitchFamily="18" charset="2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>
                    <a:sym typeface="Symbol"/>
                  </a:rPr>
                  <a:t>) </a:t>
                </a:r>
                <a:r>
                  <a:rPr lang="en-US" dirty="0" smtClean="0">
                    <a:latin typeface="Arial"/>
                    <a:cs typeface="Arial"/>
                    <a:sym typeface="Symbol" pitchFamily="18" charset="2"/>
                  </a:rPr>
                  <a:t>→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smtClean="0">
                    <a:latin typeface="Symbol" pitchFamily="18" charset="2"/>
                    <a:sym typeface="Symbol"/>
                  </a:rPr>
                  <a:t>1/</a:t>
                </a:r>
                <a:r>
                  <a:rPr lang="en-US" dirty="0" smtClean="0">
                    <a:latin typeface="Arial"/>
                    <a:cs typeface="Arial"/>
                    <a:sym typeface="Symbol"/>
                  </a:rPr>
                  <a:t>min(</a:t>
                </a:r>
                <a:r>
                  <a:rPr lang="en-US" dirty="0" err="1" smtClean="0">
                    <a:latin typeface="Arial"/>
                    <a:cs typeface="Arial"/>
                    <a:sym typeface="Symbol"/>
                  </a:rPr>
                  <a:t>x,y</a:t>
                </a:r>
                <a:r>
                  <a:rPr lang="en-US" dirty="0" smtClean="0">
                    <a:latin typeface="Arial"/>
                    <a:cs typeface="Arial"/>
                    <a:sym typeface="Symbol"/>
                  </a:rPr>
                  <a:t>)</a:t>
                </a:r>
                <a:r>
                  <a:rPr lang="en-US" dirty="0" smtClean="0">
                    <a:sym typeface="Symbol"/>
                  </a:rPr>
                  <a:t>   as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/>
                    <a:cs typeface="Arial"/>
                    <a:sym typeface="Symbol" pitchFamily="18" charset="2"/>
                  </a:rPr>
                  <a:t>→</a:t>
                </a:r>
                <a:r>
                  <a:rPr lang="en-US" dirty="0" smtClean="0">
                    <a:latin typeface="Symbol" pitchFamily="18" charset="2"/>
                    <a:sym typeface="Symbol"/>
                  </a:rPr>
                  <a:t> 0</a:t>
                </a:r>
                <a:r>
                  <a:rPr lang="en-US" dirty="0" smtClean="0">
                    <a:latin typeface="Arial"/>
                    <a:cs typeface="Arial"/>
                    <a:sym typeface="Symbol"/>
                  </a:rPr>
                  <a:t>   (asymptotic </a:t>
                </a:r>
                <a:r>
                  <a:rPr lang="en-US" dirty="0" err="1" smtClean="0">
                    <a:latin typeface="Arial"/>
                    <a:cs typeface="Arial"/>
                    <a:sym typeface="Symbol"/>
                  </a:rPr>
                  <a:t>dep</a:t>
                </a:r>
                <a:r>
                  <a:rPr lang="en-US" dirty="0" smtClean="0">
                    <a:latin typeface="Arial"/>
                    <a:cs typeface="Arial"/>
                    <a:sym typeface="Symbol"/>
                  </a:rPr>
                  <a:t>)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endParaRPr lang="en-US" b="0" i="0" dirty="0" smtClean="0">
                  <a:solidFill>
                    <a:schemeClr val="accent2"/>
                  </a:solidFill>
                  <a:latin typeface="Cambria Math"/>
                  <a:sym typeface="Symbol"/>
                </a:endParaRPr>
              </a:p>
            </p:txBody>
          </p:sp>
        </mc:Choice>
        <mc:Fallback>
          <p:sp>
            <p:nvSpPr>
              <p:cNvPr id="3789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259824"/>
                <a:ext cx="8382000" cy="6458948"/>
              </a:xfrm>
              <a:prstGeom prst="rect">
                <a:avLst/>
              </a:prstGeom>
              <a:blipFill rotWithShape="0">
                <a:blip r:embed="rId2"/>
                <a:stretch>
                  <a:fillRect l="-727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Building a Max-Stable Model in Space-Time</a:t>
            </a:r>
            <a:endParaRPr lang="en-US" sz="24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27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Scaled and transformed Gaussian random fields (fixed time point)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835509"/>
              </p:ext>
            </p:extLst>
          </p:nvPr>
        </p:nvGraphicFramePr>
        <p:xfrm>
          <a:off x="1981200" y="994669"/>
          <a:ext cx="6096000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8" name="Acrobat Document" r:id="rId4" imgW="9724786" imgH="4648200" progId="AcroExch.Document.7">
                  <p:embed/>
                </p:oleObj>
              </mc:Choice>
              <mc:Fallback>
                <p:oleObj name="Acrobat Document" r:id="rId4" imgW="9724786" imgH="4648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200" y="994669"/>
                        <a:ext cx="6096000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2806"/>
              </p:ext>
            </p:extLst>
          </p:nvPr>
        </p:nvGraphicFramePr>
        <p:xfrm>
          <a:off x="1981200" y="3701180"/>
          <a:ext cx="6096000" cy="291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99" name="Acrobat Document" r:id="rId6" imgW="9724786" imgH="4648200" progId="AcroExch.Document.7">
                  <p:embed/>
                </p:oleObj>
              </mc:Choice>
              <mc:Fallback>
                <p:oleObj name="Acrobat Document" r:id="rId6" imgW="9724786" imgH="4648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1200" y="3701180"/>
                        <a:ext cx="6096000" cy="291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04800" y="1789289"/>
                <a:ext cx="2743200" cy="66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Φ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1789289"/>
                <a:ext cx="2743200" cy="6619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12516" y="4495800"/>
                <a:ext cx="2743200" cy="661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Φ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18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2516" y="4495800"/>
                <a:ext cx="2743200" cy="66191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77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Scaled and transformed Gaussian random fields (fixed time point)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3889" y="1292578"/>
                <a:ext cx="4495800" cy="979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𝜂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sz="1800" i="1">
                          <a:solidFill>
                            <a:schemeClr val="accent4"/>
                          </a:solidFill>
                          <a:latin typeface="Cambria Math"/>
                          <a:sym typeface="Symbol"/>
                        </a:rPr>
                        <m:t>≔</m:t>
                      </m:r>
                      <m:f>
                        <m:fPr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⋁"/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𝑗</m:t>
                          </m:r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𝑛</m:t>
                          </m:r>
                        </m:sup>
                        <m:e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−</m:t>
                          </m:r>
                        </m:e>
                      </m:nary>
                      <m:f>
                        <m:fPr>
                          <m:ctrlP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1800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Φ</m:t>
                                  </m:r>
                                  <m:d>
                                    <m:dPr>
                                      <m:ctrlPr>
                                        <a:rPr lang="en-US" sz="180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/>
                                                  <a:sym typeface="Symbol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/>
                                                  <a:sym typeface="Symbol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889" y="1292578"/>
                <a:ext cx="4495800" cy="9796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17566"/>
              </p:ext>
            </p:extLst>
          </p:nvPr>
        </p:nvGraphicFramePr>
        <p:xfrm>
          <a:off x="0" y="2267673"/>
          <a:ext cx="4572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3" name="Acrobat Document" r:id="rId5" imgW="3943131" imgH="3943215" progId="AcroExch.Document.7">
                  <p:embed/>
                </p:oleObj>
              </mc:Choice>
              <mc:Fallback>
                <p:oleObj name="Acrobat Document" r:id="rId5" imgW="3943131" imgH="3943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2267673"/>
                        <a:ext cx="4572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925949"/>
              </p:ext>
            </p:extLst>
          </p:nvPr>
        </p:nvGraphicFramePr>
        <p:xfrm>
          <a:off x="4648200" y="2133600"/>
          <a:ext cx="4041911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24" name="Acrobat Document" r:id="rId7" imgW="3486066" imgH="3943215" progId="AcroExch.Document.7">
                  <p:embed/>
                </p:oleObj>
              </mc:Choice>
              <mc:Fallback>
                <p:oleObj name="Acrobat Document" r:id="rId7" imgW="3486066" imgH="3943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48200" y="2133600"/>
                        <a:ext cx="4041911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64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Space-Time </a:t>
            </a:r>
            <a:r>
              <a:rPr lang="en-US" dirty="0" err="1" smtClean="0">
                <a:solidFill>
                  <a:srgbClr val="FF0000"/>
                </a:solidFill>
              </a:rPr>
              <a:t>Extremogram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77200" cy="5358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endParaRPr lang="en-US" b="0" i="1" dirty="0" smtClean="0"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h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</a:rPr>
                        <m:t>𝑢</m:t>
                      </m:r>
                      <m:r>
                        <a:rPr lang="en-US" i="1" dirty="0">
                          <a:latin typeface="Cambria Math"/>
                        </a:rPr>
                        <m:t>) 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lim</m:t>
                      </m:r>
                      <m:r>
                        <a:rPr lang="en-US" b="0" i="1" dirty="0" smtClean="0">
                          <a:latin typeface="Cambria Math"/>
                        </a:rPr>
                        <m:t>⁡</m:t>
                      </m:r>
                      <m:r>
                        <a:rPr lang="en-US" i="1" baseline="-25000" dirty="0" err="1">
                          <a:latin typeface="Cambria Math"/>
                        </a:rPr>
                        <m:t>𝑥</m:t>
                      </m:r>
                      <m:r>
                        <a:rPr lang="en-US" i="1" baseline="-25000" dirty="0"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𝜂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𝑠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𝑢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)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𝑥𝐵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| 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𝜂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𝑠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)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For the special case,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=(1,∞)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, 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 pitchFamily="18" charset="2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&gt;</m:t>
                          </m:r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𝜂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&gt;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𝑥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/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For the Brown-Resnick process described earlier</a:t>
                </a:r>
                <a:r>
                  <a:rPr lang="en-US" i="1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i="1" dirty="0" smtClean="0">
                    <a:latin typeface="Cambria Math"/>
                    <a:sym typeface="Symbol" pitchFamily="18" charset="2"/>
                  </a:rPr>
                </a:br>
                <a:r>
                  <a:rPr lang="en-US" i="1" dirty="0" smtClean="0">
                    <a:latin typeface="Cambria Math"/>
                    <a:sym typeface="Symbol" pitchFamily="18" charset="2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=2(1−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 pitchFamily="18" charset="2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h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𝑢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rad>
                      </m:e>
                    </m:d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/>
                </a:r>
                <a:br>
                  <a:rPr lang="en-US" dirty="0" smtClean="0">
                    <a:sym typeface="Symbol" pitchFamily="18" charset="2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we find that</a:t>
                </a: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                       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i="1" dirty="0"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US" b="0" i="0" smtClean="0">
                        <a:latin typeface="Cambria Math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and</a:t>
                </a: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2</m:t>
                    </m:r>
                    <m:func>
                      <m:func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0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>
                    <a:latin typeface="Cambria Math"/>
                    <a:sym typeface="Symbol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77200" cy="5358390"/>
              </a:xfrm>
              <a:prstGeom prst="rect">
                <a:avLst/>
              </a:prstGeom>
              <a:blipFill rotWithShape="1">
                <a:blip r:embed="rId3"/>
                <a:stretch>
                  <a:fillRect l="-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2765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14</a:t>
            </a:fld>
            <a:endParaRPr 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3"/>
              <p:cNvSpPr txBox="1">
                <a:spLocks noChangeArrowheads="1"/>
              </p:cNvSpPr>
              <p:nvPr/>
            </p:nvSpPr>
            <p:spPr bwMode="auto">
              <a:xfrm>
                <a:off x="381000" y="887135"/>
                <a:ext cx="8610600" cy="20928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Setup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 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be a RV stationary (isotropic?) spatial process defined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(or on a regular lattice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).  Consider the former—latter is more straightforward.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5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887135"/>
                <a:ext cx="8610600" cy="2092881"/>
              </a:xfrm>
              <a:prstGeom prst="rect">
                <a:avLst/>
              </a:prstGeom>
              <a:blipFill rotWithShape="1">
                <a:blip r:embed="rId4"/>
                <a:stretch>
                  <a:fillRect l="-779" r="-70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Lattice </a:t>
            </a:r>
            <a:r>
              <a:rPr lang="en-US" sz="2400" dirty="0" err="1" smtClean="0">
                <a:solidFill>
                  <a:srgbClr val="FF0000"/>
                </a:solidFill>
              </a:rPr>
              <a:t>vs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cont</a:t>
            </a:r>
            <a:r>
              <a:rPr lang="en-US" sz="2400" dirty="0" smtClean="0">
                <a:solidFill>
                  <a:srgbClr val="FF0000"/>
                </a:solidFill>
              </a:rPr>
              <a:t> space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502920" y="2590799"/>
                <a:ext cx="8229600" cy="10363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b="0" i="1" dirty="0" smtClean="0">
                                  <a:latin typeface="Cambria Math"/>
                                  <a:sym typeface="Symbol" pitchFamily="18" charset="2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l-GR" i="1" dirty="0">
                              <a:latin typeface="Cambria Math"/>
                              <a:sym typeface="Symbol" pitchFamily="18" charset="2"/>
                            </a:rPr>
                            <m:t>𝜖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i="1" dirty="0" err="1">
                              <a:latin typeface="Cambria Math"/>
                              <a:sym typeface="Symbol" pitchFamily="18" charset="2"/>
                            </a:rPr>
                            <m:t>𝑥𝐵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,   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" y="2590799"/>
                <a:ext cx="8229600" cy="10363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005385"/>
              </p:ext>
            </p:extLst>
          </p:nvPr>
        </p:nvGraphicFramePr>
        <p:xfrm>
          <a:off x="464820" y="3627108"/>
          <a:ext cx="3905025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7" name="Graph Sheet" r:id="rId6" imgW="3352680" imgH="2590560" progId="SPLUSGraphSheetFileType">
                  <p:embed/>
                </p:oleObj>
              </mc:Choice>
              <mc:Fallback>
                <p:oleObj name="Graph Sheet" r:id="rId6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4820" y="3627108"/>
                        <a:ext cx="3905025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74103"/>
              </p:ext>
            </p:extLst>
          </p:nvPr>
        </p:nvGraphicFramePr>
        <p:xfrm>
          <a:off x="4499293" y="3627108"/>
          <a:ext cx="3905025" cy="301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38" name="Graph Sheet" r:id="rId8" imgW="3352680" imgH="2590560" progId="SPLUSGraphSheetFileType">
                  <p:embed/>
                </p:oleObj>
              </mc:Choice>
              <mc:Fallback>
                <p:oleObj name="Graph Sheet" r:id="rId8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9293" y="3627108"/>
                        <a:ext cx="3905025" cy="301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342705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regular grid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8557" y="345945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random pattern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64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3908537" y="3318705"/>
            <a:ext cx="16754699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00"/>
                </a:solidFill>
              </a:rPr>
              <a:t>Regular or random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France Precipitation Data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763" y="1255706"/>
            <a:ext cx="7924800" cy="79428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0" y="1255706"/>
            <a:ext cx="7924800" cy="7942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-1" t="3333" r="35033" b="31333"/>
          <a:stretch/>
        </p:blipFill>
        <p:spPr>
          <a:xfrm>
            <a:off x="4060839" y="1524000"/>
            <a:ext cx="5083161" cy="51235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600" y="979211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regular or random?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5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Regular grid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regular grid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24693"/>
              </p:ext>
            </p:extLst>
          </p:nvPr>
        </p:nvGraphicFramePr>
        <p:xfrm>
          <a:off x="1510461" y="1171903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8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0461" y="1171903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51871"/>
              </p:ext>
            </p:extLst>
          </p:nvPr>
        </p:nvGraphicFramePr>
        <p:xfrm>
          <a:off x="1510461" y="1171903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9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10461" y="1171903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663258"/>
              </p:ext>
            </p:extLst>
          </p:nvPr>
        </p:nvGraphicFramePr>
        <p:xfrm>
          <a:off x="1510461" y="1171903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0" name="Graph Sheet" r:id="rId7" imgW="3352680" imgH="2590560" progId="SPLUSGraphSheetFileType">
                  <p:embed/>
                </p:oleObj>
              </mc:Choice>
              <mc:Fallback>
                <p:oleObj name="Graph Sheet" r:id="rId7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10461" y="1171903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383209"/>
              </p:ext>
            </p:extLst>
          </p:nvPr>
        </p:nvGraphicFramePr>
        <p:xfrm>
          <a:off x="1510461" y="1171903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1" name="Graph Sheet" r:id="rId9" imgW="3352680" imgH="2590560" progId="SPLUSGraphSheetFileType">
                  <p:embed/>
                </p:oleObj>
              </mc:Choice>
              <mc:Fallback>
                <p:oleObj name="Graph Sheet" r:id="rId9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10461" y="1171903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367091"/>
              </p:ext>
            </p:extLst>
          </p:nvPr>
        </p:nvGraphicFramePr>
        <p:xfrm>
          <a:off x="1510461" y="1171903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2" name="Graph Sheet" r:id="rId11" imgW="3352680" imgH="2590560" progId="SPLUSGraphSheetFileType">
                  <p:embed/>
                </p:oleObj>
              </mc:Choice>
              <mc:Fallback>
                <p:oleObj name="Graph Sheet" r:id="rId11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0461" y="1171903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095500" y="538619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 = 1; # of pairs =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5500" y="578630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 = </a:t>
            </a:r>
            <a:r>
              <a:rPr lang="en-US" dirty="0" err="1" smtClean="0">
                <a:solidFill>
                  <a:srgbClr val="FF0000"/>
                </a:solidFill>
              </a:rPr>
              <a:t>sqrt</a:t>
            </a:r>
            <a:r>
              <a:rPr lang="en-US" dirty="0" smtClean="0">
                <a:solidFill>
                  <a:srgbClr val="FF0000"/>
                </a:solidFill>
              </a:rPr>
              <a:t>(2); # of pairs =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11266" y="618641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 = 2; # of pairs = 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539324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 = </a:t>
            </a:r>
            <a:r>
              <a:rPr lang="en-US" dirty="0" err="1" smtClean="0">
                <a:solidFill>
                  <a:srgbClr val="FF0000"/>
                </a:solidFill>
              </a:rPr>
              <a:t>sqrt</a:t>
            </a:r>
            <a:r>
              <a:rPr lang="en-US" dirty="0" smtClean="0">
                <a:solidFill>
                  <a:srgbClr val="FF0000"/>
                </a:solidFill>
              </a:rPr>
              <a:t>(10); # of pairs = 8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574569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 = </a:t>
            </a:r>
            <a:r>
              <a:rPr lang="en-US" dirty="0" err="1" smtClean="0">
                <a:solidFill>
                  <a:srgbClr val="FF0000"/>
                </a:solidFill>
              </a:rPr>
              <a:t>sqrt</a:t>
            </a:r>
            <a:r>
              <a:rPr lang="en-US" dirty="0" smtClean="0">
                <a:solidFill>
                  <a:srgbClr val="FF0000"/>
                </a:solidFill>
              </a:rPr>
              <a:t>(18); # of pairs = 4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36148"/>
              </p:ext>
            </p:extLst>
          </p:nvPr>
        </p:nvGraphicFramePr>
        <p:xfrm>
          <a:off x="1508760" y="1170432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23" name="Graph Sheet" r:id="rId13" imgW="3352680" imgH="2590560" progId="SPLUSGraphSheetFileType">
                  <p:embed/>
                </p:oleObj>
              </mc:Choice>
              <mc:Fallback>
                <p:oleObj name="Graph Sheet" r:id="rId13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08760" y="1170432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680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Random pattern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random pattern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5500" y="538619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 = 1; # of pairs = 0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95500" y="5786303"/>
                <a:ext cx="2971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h = 1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±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.25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5786303"/>
                <a:ext cx="29718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259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743548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0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930940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1" name="Graph Sheet" r:id="rId6" imgW="3352680" imgH="2590560" progId="SPLUSGraphSheetFileType">
                  <p:embed/>
                </p:oleObj>
              </mc:Choice>
              <mc:Fallback>
                <p:oleObj name="Graph Sheet" r:id="rId6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884949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2" name="Graph Sheet" r:id="rId8" imgW="3352680" imgH="2590560" progId="SPLUSGraphSheetFileType">
                  <p:embed/>
                </p:oleObj>
              </mc:Choice>
              <mc:Fallback>
                <p:oleObj name="Graph Sheet" r:id="rId8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364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351350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8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Random pattern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Zoom-in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7090" y="2343090"/>
            <a:ext cx="925512" cy="4001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buffer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266846" y="2543145"/>
            <a:ext cx="680244" cy="4286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5410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Estimate of </a:t>
            </a:r>
            <a:r>
              <a:rPr lang="en-US" dirty="0" err="1" smtClean="0">
                <a:solidFill>
                  <a:srgbClr val="FF0000"/>
                </a:solidFill>
              </a:rPr>
              <a:t>extremogram</a:t>
            </a:r>
            <a:r>
              <a:rPr lang="en-US" dirty="0" smtClean="0">
                <a:solidFill>
                  <a:srgbClr val="FF0000"/>
                </a:solidFill>
              </a:rPr>
              <a:t> at lag h = 1 for red point:  </a:t>
            </a:r>
            <a:r>
              <a:rPr lang="en-US" dirty="0" smtClean="0">
                <a:solidFill>
                  <a:schemeClr val="accent2"/>
                </a:solidFill>
              </a:rPr>
              <a:t>weight “indicators of points” in the buffer.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Bandwidth:</a:t>
            </a:r>
            <a:r>
              <a:rPr lang="en-US" dirty="0" smtClean="0">
                <a:solidFill>
                  <a:schemeClr val="accent2"/>
                </a:solidFill>
              </a:rPr>
              <a:t>  half the width of the buffer.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7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Random pattern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1430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random pattern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Expanding domain </a:t>
            </a:r>
            <a:r>
              <a:rPr lang="en-US" dirty="0" err="1" smtClean="0">
                <a:solidFill>
                  <a:schemeClr val="accent2"/>
                </a:solidFill>
              </a:rPr>
              <a:t>asymptotics</a:t>
            </a:r>
            <a:r>
              <a:rPr lang="en-US" dirty="0" smtClean="0">
                <a:solidFill>
                  <a:schemeClr val="accent2"/>
                </a:solidFill>
              </a:rPr>
              <a:t>: domain is getting bigger.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Not infill </a:t>
            </a:r>
            <a:r>
              <a:rPr lang="en-US" dirty="0" err="1" smtClean="0">
                <a:solidFill>
                  <a:schemeClr val="accent2"/>
                </a:solidFill>
              </a:rPr>
              <a:t>asymptotics</a:t>
            </a:r>
            <a:r>
              <a:rPr lang="en-US" dirty="0" smtClean="0">
                <a:solidFill>
                  <a:schemeClr val="accent2"/>
                </a:solidFill>
              </a:rPr>
              <a:t>:  insert more points in fixed domain.  </a:t>
            </a:r>
          </a:p>
          <a:p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45927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0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6187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1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550511"/>
              </p:ext>
            </p:extLst>
          </p:nvPr>
        </p:nvGraphicFramePr>
        <p:xfrm>
          <a:off x="1536192" y="1143000"/>
          <a:ext cx="5916703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2" name="Graph Sheet" r:id="rId7" imgW="3352680" imgH="2590560" progId="SPLUSGraphSheetFileType">
                  <p:embed/>
                </p:oleObj>
              </mc:Choice>
              <mc:Fallback>
                <p:oleObj name="Graph Sheet" r:id="rId7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36192" y="1143000"/>
                        <a:ext cx="5916703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324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363" y="325438"/>
            <a:ext cx="8077200" cy="487362"/>
          </a:xfrm>
          <a:solidFill>
            <a:srgbClr val="FF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 smtClean="0"/>
              <a:t>Plan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066799" y="838200"/>
            <a:ext cx="7243763" cy="514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lvl="2" eaLnBrk="0" hangingPunct="0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</a:pPr>
            <a:endParaRPr lang="en-US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rgbClr val="00AE00"/>
              </a:buClr>
              <a:buSzPct val="120000"/>
              <a:buFont typeface="Wingdings" pitchFamily="2" charset="2"/>
              <a:buChar char="F"/>
            </a:pPr>
            <a:r>
              <a:rPr lang="en-US" dirty="0" smtClean="0">
                <a:solidFill>
                  <a:srgbClr val="FF0000"/>
                </a:solidFill>
              </a:rPr>
              <a:t>  Warm-up </a:t>
            </a:r>
            <a:endParaRPr lang="en-US" dirty="0">
              <a:solidFill>
                <a:schemeClr val="accent2"/>
              </a:solidFill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Desiderata for spatial extreme models</a:t>
            </a:r>
            <a:endParaRPr lang="en-US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rgbClr val="00AE00"/>
              </a:buClr>
              <a:buSzPct val="120000"/>
              <a:buFont typeface="Wingdings" pitchFamily="2" charset="2"/>
              <a:buChar char="F"/>
            </a:pPr>
            <a:r>
              <a:rPr lang="en-US" dirty="0">
                <a:solidFill>
                  <a:srgbClr val="FF0000"/>
                </a:solidFill>
              </a:rPr>
              <a:t>  The </a:t>
            </a:r>
            <a:r>
              <a:rPr lang="en-US" dirty="0" smtClean="0">
                <a:solidFill>
                  <a:srgbClr val="FF0000"/>
                </a:solidFill>
              </a:rPr>
              <a:t>Brown-Resnick Model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Limits of Local </a:t>
            </a:r>
            <a:r>
              <a:rPr lang="en-US" dirty="0">
                <a:solidFill>
                  <a:schemeClr val="accent2"/>
                </a:solidFill>
              </a:rPr>
              <a:t>Gaussian </a:t>
            </a:r>
            <a:r>
              <a:rPr lang="en-US" dirty="0" smtClean="0">
                <a:solidFill>
                  <a:schemeClr val="accent2"/>
                </a:solidFill>
              </a:rPr>
              <a:t>processes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2"/>
                </a:solidFill>
              </a:rPr>
              <a:t>Extremogram</a:t>
            </a:r>
            <a:endParaRPr lang="en-US" dirty="0" smtClean="0">
              <a:solidFill>
                <a:schemeClr val="accent2"/>
              </a:solidFill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Estimation—pairwise likelihood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Simulation </a:t>
            </a:r>
            <a:r>
              <a:rPr lang="en-US" dirty="0">
                <a:solidFill>
                  <a:schemeClr val="accent2"/>
                </a:solidFill>
              </a:rPr>
              <a:t>examples</a:t>
            </a:r>
            <a:endParaRPr lang="en-US" dirty="0">
              <a:solidFill>
                <a:srgbClr val="FF0000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rgbClr val="00AE00"/>
              </a:buClr>
              <a:buSzPct val="120000"/>
              <a:buFont typeface="Wingdings" pitchFamily="2" charset="2"/>
              <a:buChar char="F"/>
            </a:pPr>
            <a:r>
              <a:rPr lang="en-US" dirty="0" smtClean="0">
                <a:solidFill>
                  <a:srgbClr val="FF0000"/>
                </a:solidFill>
              </a:rPr>
              <a:t>  Estimating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extremogram</a:t>
            </a:r>
            <a:endParaRPr lang="en-US" dirty="0">
              <a:solidFill>
                <a:srgbClr val="FF0000"/>
              </a:solidFill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5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2"/>
                </a:solidFill>
              </a:rPr>
              <a:t>Asymptotics</a:t>
            </a:r>
            <a:r>
              <a:rPr lang="en-US" dirty="0" smtClean="0">
                <a:solidFill>
                  <a:schemeClr val="accent2"/>
                </a:solidFill>
              </a:rPr>
              <a:t> in random location case</a:t>
            </a:r>
            <a:endParaRPr lang="en-US" dirty="0" smtClean="0">
              <a:solidFill>
                <a:srgbClr val="FF0000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rgbClr val="00AE00"/>
              </a:buClr>
              <a:buSzPct val="120000"/>
              <a:buFont typeface="Wingdings" pitchFamily="2" charset="2"/>
              <a:buChar char="F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Composite likelihood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rgbClr val="00AE00"/>
              </a:buClr>
              <a:buSzPct val="120000"/>
              <a:buFont typeface="Wingdings" pitchFamily="2" charset="2"/>
              <a:buChar char="F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Simulation examples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>
                <a:srgbClr val="00AE00"/>
              </a:buClr>
              <a:buSzPct val="120000"/>
              <a:buFont typeface="Wingdings" pitchFamily="2" charset="2"/>
              <a:buChar char="F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Two examples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79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Estimating the </a:t>
            </a:r>
            <a:r>
              <a:rPr lang="en-US" sz="2400" dirty="0" err="1" smtClean="0">
                <a:solidFill>
                  <a:srgbClr val="FF0000"/>
                </a:solidFill>
              </a:rPr>
              <a:t>extremogram</a:t>
            </a:r>
            <a:r>
              <a:rPr lang="en-US" sz="2400" dirty="0" smtClean="0">
                <a:solidFill>
                  <a:srgbClr val="FF0000"/>
                </a:solidFill>
              </a:rPr>
              <a:t>--random </a:t>
            </a:r>
            <a:r>
              <a:rPr lang="en-US" sz="2400" dirty="0">
                <a:solidFill>
                  <a:srgbClr val="FF0000"/>
                </a:solidFill>
              </a:rPr>
              <a:t>pattern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574621" y="934418"/>
                <a:ext cx="8229600" cy="16161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Setup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  Suppose we have observations,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,…,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at locations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of some Poisson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with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in a 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↑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.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number of Poisson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~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𝑃𝑜𝑖𝑠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𝜈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21" y="934418"/>
                <a:ext cx="8229600" cy="1616148"/>
              </a:xfrm>
              <a:prstGeom prst="rect">
                <a:avLst/>
              </a:prstGeom>
              <a:blipFill rotWithShape="1">
                <a:blip r:embed="rId2"/>
                <a:stretch>
                  <a:fillRect l="-741" b="-603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566738" y="2638122"/>
                <a:ext cx="8229600" cy="5539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Weight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⋅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be a bounded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pdf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and set</a:t>
                </a: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8" y="2638122"/>
                <a:ext cx="8229600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815" b="-87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636927" y="3352800"/>
                <a:ext cx="8229600" cy="13994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𝑤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</a:rPr>
                </a:br>
                <a:r>
                  <a:rPr lang="en-US" dirty="0" smtClean="0">
                    <a:solidFill>
                      <a:schemeClr val="accent2"/>
                    </a:solidFill>
                  </a:rPr>
                  <a:t>where the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→0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2"/>
                        </a:solidFill>
                        <a:latin typeface="Cambria Math"/>
                      </a:rPr>
                      <m:t>and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bSup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→∞.</m:t>
                    </m:r>
                  </m:oMath>
                </a14:m>
                <a:r>
                  <a:rPr lang="pt-BR" dirty="0"/>
                  <a:t> </a:t>
                </a:r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6927" y="3352800"/>
                <a:ext cx="8229600" cy="1399422"/>
              </a:xfrm>
              <a:prstGeom prst="rect">
                <a:avLst/>
              </a:prstGeom>
              <a:blipFill rotWithShape="1">
                <a:blip r:embed="rId4"/>
                <a:stretch>
                  <a:fillRect l="-741" b="-6957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61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Estimating </a:t>
            </a:r>
            <a:r>
              <a:rPr lang="en-US" sz="2400" dirty="0" err="1">
                <a:solidFill>
                  <a:srgbClr val="FF0000"/>
                </a:solidFill>
              </a:rPr>
              <a:t>extremogram</a:t>
            </a:r>
            <a:r>
              <a:rPr lang="en-US" sz="2400" dirty="0">
                <a:solidFill>
                  <a:srgbClr val="FF0000"/>
                </a:solidFill>
              </a:rPr>
              <a:t>--random pattern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603524" y="1135633"/>
                <a:ext cx="8229600" cy="103630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𝑥𝐵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𝑃𝑋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,  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24" y="1135633"/>
                <a:ext cx="8229600" cy="10363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598269" y="1697384"/>
                <a:ext cx="8229600" cy="5539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Kernel estimate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𝜌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269" y="1697384"/>
                <a:ext cx="8229600" cy="553998"/>
              </a:xfrm>
              <a:prstGeom prst="rect">
                <a:avLst/>
              </a:prstGeom>
              <a:blipFill rotWithShape="1">
                <a:blip r:embed="rId3"/>
                <a:stretch>
                  <a:fillRect l="-741" b="-879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877614" y="2199852"/>
                <a:ext cx="8229600" cy="19719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 dirty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614" y="2199852"/>
                <a:ext cx="8229600" cy="19719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603524" y="3733800"/>
                <a:ext cx="8229600" cy="23629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4"/>
                                        </m:rP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𝑋</m:t>
                                      </m:r>
                                      <m:d>
                                        <m:d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 dirty="0"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dirty="0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 dirty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nary>
                              <m:r>
                                <a:rPr lang="en-US" b="0" i="1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4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r>
                                <m:rPr>
                                  <m:brk m:alnAt="24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brk m:alnAt="24"/>
                            </m:rP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4"/>
                            </m:rP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24"/>
                            </m:rP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f>
                            <m:f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𝑑𝑠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24" y="3733800"/>
                <a:ext cx="8229600" cy="23629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624545" y="5550180"/>
                <a:ext cx="8229600" cy="95866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brk m:alnAt="24"/>
                      </m:rP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brk m:alnAt="24"/>
                      </m:rPr>
                      <a:rPr lang="en-US" i="1" dirty="0">
                        <a:latin typeface="Cambria Math"/>
                      </a:rPr>
                      <m:t>,</m:t>
                    </m:r>
                    <m:r>
                      <a:rPr lang="en-US" i="1" dirty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≠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is product measure off the diagonal. </a:t>
                </a:r>
              </a:p>
            </p:txBody>
          </p:sp>
        </mc:Choice>
        <mc:Fallback xmlns="">
          <p:sp>
            <p:nvSpPr>
              <p:cNvPr id="1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545" y="5550180"/>
                <a:ext cx="8229600" cy="958660"/>
              </a:xfrm>
              <a:prstGeom prst="rect">
                <a:avLst/>
              </a:prstGeom>
              <a:blipFill rotWithShape="1">
                <a:blip r:embed="rId6"/>
                <a:stretch>
                  <a:fillRect l="-741" r="-741" b="-10127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23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577248" y="1143000"/>
                <a:ext cx="8229600" cy="27880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Theorem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  Under suitable conditions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(i.e., regularly varying, mixing, local uniform negligibility, etc.), then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dirty="0">
                  <a:solidFill>
                    <a:schemeClr val="accent2"/>
                  </a:solidFill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chemeClr val="accent2"/>
                    </a:solidFill>
                  </a:rPr>
                  <a:t/>
                </a:r>
                <a:br>
                  <a:rPr lang="en-US" dirty="0">
                    <a:solidFill>
                      <a:schemeClr val="accent2"/>
                    </a:solidFill>
                  </a:rPr>
                </a:br>
                <a:r>
                  <a:rPr lang="en-US" dirty="0" smtClean="0">
                    <a:solidFill>
                      <a:schemeClr val="accent2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is the pre-asymptotic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248" y="1143000"/>
                <a:ext cx="8229600" cy="2788007"/>
              </a:xfrm>
              <a:prstGeom prst="rect">
                <a:avLst/>
              </a:prstGeom>
              <a:blipFill rotWithShape="1">
                <a:blip r:embed="rId2"/>
                <a:stretch>
                  <a:fillRect l="-815" b="-65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730668" y="2132175"/>
                <a:ext cx="8229600" cy="11333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dirty="0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dirty="0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𝜌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b="0" i="1" dirty="0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0,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Σ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668" y="2132175"/>
                <a:ext cx="8229600" cy="11333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66738" y="5224543"/>
            <a:ext cx="8229600" cy="958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00"/>
                </a:solidFill>
              </a:rPr>
              <a:t>Remark</a:t>
            </a:r>
            <a:r>
              <a:rPr lang="en-US" dirty="0" smtClean="0">
                <a:solidFill>
                  <a:schemeClr val="accent2"/>
                </a:solidFill>
              </a:rPr>
              <a:t>:  The formulation of this estimate and its proof follow the ideas of Karr (1986) and Li, </a:t>
            </a:r>
            <a:r>
              <a:rPr lang="en-US" dirty="0" err="1" smtClean="0">
                <a:solidFill>
                  <a:schemeClr val="accent2"/>
                </a:solidFill>
              </a:rPr>
              <a:t>Genton</a:t>
            </a:r>
            <a:r>
              <a:rPr lang="en-US" dirty="0" smtClean="0">
                <a:solidFill>
                  <a:schemeClr val="accent2"/>
                </a:solidFill>
              </a:rPr>
              <a:t>, and Sherman (2008).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603524" y="4114800"/>
                <a:ext cx="8229600" cy="110075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𝐵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</m:e>
                      </m:d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𝐵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𝑋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/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𝑃𝑋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𝑎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𝑚</m:t>
                          </m:r>
                        </m:sub>
                      </m:sSub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𝐴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,  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ℝ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1−1/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quantile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).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24" y="4114800"/>
                <a:ext cx="8229600" cy="1100751"/>
              </a:xfrm>
              <a:prstGeom prst="rect">
                <a:avLst/>
              </a:prstGeom>
              <a:blipFill rotWithShape="1">
                <a:blip r:embed="rId4"/>
                <a:stretch>
                  <a:fillRect l="-741" b="-3867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840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577248" y="945404"/>
                <a:ext cx="8229600" cy="21822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Asymptotic “</a:t>
                </a:r>
                <a:r>
                  <a:rPr lang="en-US" dirty="0" err="1" smtClean="0">
                    <a:solidFill>
                      <a:srgbClr val="FF3300"/>
                    </a:solidFill>
                  </a:rPr>
                  <a:t>unbiasedness</a:t>
                </a:r>
                <a:r>
                  <a:rPr lang="en-US" dirty="0" smtClean="0">
                    <a:solidFill>
                      <a:srgbClr val="FF3300"/>
                    </a:solidFill>
                  </a:rPr>
                  <a:t>”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𝜌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is a ratio of two terms;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𝜌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h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will show that both are asymptotically unbiased.</a:t>
                </a: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248" y="945404"/>
                <a:ext cx="8229600" cy="2182264"/>
              </a:xfrm>
              <a:prstGeom prst="rect">
                <a:avLst/>
              </a:prstGeom>
              <a:blipFill rotWithShape="1">
                <a:blip r:embed="rId2"/>
                <a:stretch>
                  <a:fillRect l="-815" b="-1676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551498" y="2971800"/>
                <a:ext cx="8229600" cy="50244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Denominator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  By RV,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stationarity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, and independence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                                    </m:t>
                      </m:r>
                      <m:r>
                        <a:rPr lang="en-US" b="0" i="1" dirty="0" smtClean="0">
                          <a:latin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𝜏</m:t>
                              </m:r>
                            </m:e>
                          </m:acc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, </m:t>
                          </m:r>
                          <m:r>
                            <a:rPr lang="en-US" i="1" dirty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b="0" i="1" dirty="0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 dirty="0">
                                  <a:latin typeface="Cambria Math"/>
                                </a:rPr>
                                <m:t>𝜈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|</m:t>
                              </m:r>
                            </m:den>
                          </m:f>
                          <m:nary>
                            <m:naryPr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i="1" dirty="0">
                                      <a:latin typeface="Cambria Math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𝑑𝑠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                                                =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𝜈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      </m:t>
                      </m:r>
                      <m:r>
                        <m:rPr>
                          <m:aln/>
                        </m:rP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i="1" dirty="0" smtClean="0">
                    <a:latin typeface="Cambria Math"/>
                  </a:rPr>
                  <a:t/>
                </a:r>
                <a:br>
                  <a:rPr lang="en-US" i="1" dirty="0" smtClean="0">
                    <a:latin typeface="Cambria Math"/>
                  </a:rPr>
                </a:br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498" y="2971800"/>
                <a:ext cx="8229600" cy="5024452"/>
              </a:xfrm>
              <a:prstGeom prst="rect">
                <a:avLst/>
              </a:prstGeom>
              <a:blipFill rotWithShape="1">
                <a:blip r:embed="rId3"/>
                <a:stretch>
                  <a:fillRect l="-74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708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709493" y="2286000"/>
                <a:ext cx="8229600" cy="30942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limLoc m:val="undOvr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dirty="0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𝐵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𝐴</m:t>
                            </m:r>
                          </m:e>
                        </m:nary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𝜈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limLoc m:val="undOvr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box>
                              <m:box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box>
                            <m:r>
                              <a:rPr lang="en-US" b="0" i="1" dirty="0" smtClean="0"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h</m:t>
                                        </m:r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</m:e>
                            </m:d>
                          </m:e>
                        </m:nary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𝑑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𝑚𝑃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.  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Making the change of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</m:e>
                    </m:box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𝑢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b="0" dirty="0" smtClean="0">
                    <a:solidFill>
                      <a:schemeClr val="accent2"/>
                    </a:solidFill>
                  </a:rPr>
                  <a:t> the expected value is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9493" y="2286000"/>
                <a:ext cx="8229600" cy="3094245"/>
              </a:xfrm>
              <a:prstGeom prst="rect">
                <a:avLst/>
              </a:prstGeom>
              <a:blipFill rotWithShape="1">
                <a:blip r:embed="rId2"/>
                <a:stretch>
                  <a:fillRect l="-74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566738" y="924560"/>
                <a:ext cx="8229600" cy="12504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Numerator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nary>
                          <m:naryPr>
                            <m:sup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limLoc m:val="undOvr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4"/>
                                      </m:rPr>
                                      <a:rPr lang="en-US" i="1" dirty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𝑋</m:t>
                                    </m:r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∈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</m:nary>
                            <m:r>
                              <a:rPr lang="en-US" i="1" dirty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2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8" y="924560"/>
                <a:ext cx="8229600" cy="1250471"/>
              </a:xfrm>
              <a:prstGeom prst="rect">
                <a:avLst/>
              </a:prstGeom>
              <a:blipFill rotWithShape="1">
                <a:blip r:embed="rId3"/>
                <a:stretch>
                  <a:fillRect l="-815" r="-311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739974" y="5105400"/>
                <a:ext cx="8199120" cy="14166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box>
                          <m:box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4"/>
                                      </m:rPr>
                                      <a:rPr lang="en-US" i="1" dirty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sub>
                      <m:sup/>
                      <m:e>
                        <m:nary>
                          <m:naryPr>
                            <m:limLoc m:val="undOvr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∩(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sub>
                          <m:sup/>
                          <m:e>
                            <m:r>
                              <a:rPr lang="en-US" i="1" dirty="0"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i="1" dirty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𝑢</m:t>
                    </m:r>
                    <m:r>
                      <a:rPr lang="en-US" i="1" dirty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b="0" dirty="0" smtClean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              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box>
                          <m:box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24"/>
                                      </m:rPr>
                                      <a:rPr lang="en-US" i="1" dirty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brk m:alnAt="24"/>
                                      </m:rP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h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sub>
                      <m:sup/>
                      <m:e>
                        <m:r>
                          <a:rPr lang="en-US" b="0" i="1" dirty="0" smtClean="0">
                            <a:latin typeface="Cambria Math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𝑛𝑦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i="1" dirty="0">
                        <a:latin typeface="Cambria Math"/>
                      </a:rPr>
                      <m:t>𝑑𝑦</m:t>
                    </m:r>
                  </m:oMath>
                </a14:m>
                <a:r>
                  <a:rPr lang="en-US" dirty="0" smtClean="0"/>
                  <a:t>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∩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|/|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b="0" i="0" dirty="0" smtClean="0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974" y="5105400"/>
                <a:ext cx="8199120" cy="1416670"/>
              </a:xfrm>
              <a:prstGeom prst="rect">
                <a:avLst/>
              </a:prstGeom>
              <a:blipFill rotWithShape="1">
                <a:blip r:embed="rId4"/>
                <a:stretch>
                  <a:fillRect b="-5215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697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581978" y="1143000"/>
                <a:ext cx="8199120" cy="22230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box>
                            <m:box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24"/>
                                        </m:rP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24"/>
                                        </m:rPr>
                                        <a:rPr lang="en-US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sub>
                        <m:sup/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r>
                        <a:rPr lang="en-US" i="1" dirty="0">
                          <a:latin typeface="Cambria Math"/>
                        </a:rPr>
                        <m:t>𝑑𝑦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/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n-US" i="1" dirty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∩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dirty="0">
                              <a:latin typeface="Cambria Math"/>
                            </a:rPr>
                            <m:t>|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→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m:rPr>
                                  <m:brk m:alnAt="24"/>
                                </m:rP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𝑑𝑦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978" y="1143000"/>
                <a:ext cx="8199120" cy="22230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521018" y="3361755"/>
                <a:ext cx="8229600" cy="28996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Remark: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We used the following in this proof.</a:t>
                </a:r>
              </a:p>
              <a:p>
                <a:pPr marL="342900" indent="-342900" eaLnBrk="0" hangingPunct="0">
                  <a:lnSpc>
                    <a:spcPct val="150000"/>
                  </a:lnSpc>
                  <a:spcBef>
                    <a:spcPct val="50000"/>
                  </a:spcBef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∩</m:t>
                        </m:r>
                        <m:d>
                          <m:d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n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→1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brk m:alnAt="24"/>
                          </m:rP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m:rPr>
                            <m:brk m:alnAt="24"/>
                          </m:rP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.</a:t>
                </a:r>
              </a:p>
              <a:p>
                <a:pPr marL="342900" indent="-342900" eaLnBrk="0" hangingPunct="0">
                  <a:lnSpc>
                    <a:spcPct val="150000"/>
                  </a:lnSpc>
                  <a:spcBef>
                    <a:spcPct val="50000"/>
                  </a:spcBef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𝑚𝑃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h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Need a condition for the latter.</a:t>
                </a: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018" y="3361755"/>
                <a:ext cx="8229600" cy="2899640"/>
              </a:xfrm>
              <a:prstGeom prst="rect">
                <a:avLst/>
              </a:prstGeom>
              <a:blipFill rotWithShape="1">
                <a:blip r:embed="rId3"/>
                <a:stretch>
                  <a:fillRect l="-741" b="-42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536258" y="990600"/>
                <a:ext cx="8229600" cy="48623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Local uniform negligibility condition (LUNC):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,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such that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lim</m:t>
                              </m:r>
                              <m: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sup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n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sup</m:t>
                                      </m:r>
                                    </m:e>
                                    <m:li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&lt;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𝛿</m:t>
                                          </m:r>
                                        </m:e>
                                        <m:sup>
                                          <m:r>
                                            <a:rPr lang="en-US" b="0" i="0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lim>
                                  </m:limLow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|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. </m:t>
                          </m:r>
                        </m:e>
                      </m:func>
                    </m:oMath>
                  </m:oMathPara>
                </a14:m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Proposition: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is a strictly stationary regularly varying random field satisfying LUNC, then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→0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b="0" dirty="0" smtClean="0">
                  <a:solidFill>
                    <a:schemeClr val="accent2"/>
                  </a:solidFill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𝑚𝑃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(0)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 dirty="0">
                              <a:latin typeface="Cambria Math"/>
                            </a:rPr>
                            <m:t>∈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US" b="0" i="1" dirty="0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 dirty="0">
                              <a:latin typeface="Cambria Math"/>
                            </a:rPr>
                            <m:t>∈</m:t>
                          </m:r>
                          <m:r>
                            <a:rPr lang="en-US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i="1" dirty="0"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This result generalizes to space points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0,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.  </a:t>
                </a:r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258" y="990600"/>
                <a:ext cx="8229600" cy="4862357"/>
              </a:xfrm>
              <a:prstGeom prst="rect">
                <a:avLst/>
              </a:prstGeom>
              <a:blipFill rotWithShape="1">
                <a:blip r:embed="rId2"/>
                <a:stretch>
                  <a:fillRect l="-815" b="-12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727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536258" y="990600"/>
                <a:ext cx="8229600" cy="518706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Outline of argument: </a:t>
                </a:r>
              </a:p>
              <a:p>
                <a:pPr marL="342900" indent="-342900" eaLnBrk="0" hangingPunct="0">
                  <a:lnSpc>
                    <a:spcPct val="150000"/>
                  </a:lnSpc>
                  <a:spcBef>
                    <a:spcPct val="50000"/>
                  </a:spcBef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Under LUNC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already shown asymptotic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unbiasedness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of numerator and denominator.</a:t>
                </a:r>
              </a:p>
              <a:p>
                <a:pPr marL="800100" lvl="1" indent="-342900" eaLnBrk="0" hangingPunct="0">
                  <a:lnSpc>
                    <a:spcPct val="150000"/>
                  </a:lnSpc>
                  <a:spcBef>
                    <a:spcPct val="50000"/>
                  </a:spcBef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chemeClr val="accent4"/>
                  </a:solidFill>
                  <a:latin typeface="Cambria Math"/>
                </a:endParaRPr>
              </a:p>
              <a:p>
                <a:pPr marL="800100" lvl="1" indent="-342900" eaLnBrk="0" hangingPunct="0">
                  <a:lnSpc>
                    <a:spcPct val="150000"/>
                  </a:lnSpc>
                  <a:spcBef>
                    <a:spcPct val="50000"/>
                  </a:spcBef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𝐸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.</a:t>
                </a:r>
                <a:endParaRPr lang="en-US" dirty="0">
                  <a:solidFill>
                    <a:schemeClr val="accent2"/>
                  </a:solidFill>
                  <a:latin typeface="+mn-lt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Strategy: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Show joint asymptotic normality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FF3300"/>
                  </a:solidFill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𝜇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𝜈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𝑑𝑦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⟹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𝐴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, 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</a:rPr>
                              <m:t>h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→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h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258" y="990600"/>
                <a:ext cx="8229600" cy="5187061"/>
              </a:xfrm>
              <a:prstGeom prst="rect">
                <a:avLst/>
              </a:prstGeom>
              <a:blipFill rotWithShape="1">
                <a:blip r:embed="rId2"/>
                <a:stretch>
                  <a:fillRect l="-815" r="-222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133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1498" y="3600787"/>
            <a:ext cx="8229600" cy="496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Proof of (i):</a:t>
            </a:r>
            <a:r>
              <a:rPr lang="en-US" dirty="0" smtClean="0">
                <a:solidFill>
                  <a:schemeClr val="accent4"/>
                </a:solidFill>
              </a:rPr>
              <a:t>  </a:t>
            </a:r>
            <a:r>
              <a:rPr lang="en-US" dirty="0" smtClean="0">
                <a:solidFill>
                  <a:schemeClr val="accent2"/>
                </a:solidFill>
              </a:rPr>
              <a:t>Sum of variances + sum of </a:t>
            </a:r>
            <a:r>
              <a:rPr lang="en-US" dirty="0" err="1" smtClean="0">
                <a:solidFill>
                  <a:schemeClr val="accent2"/>
                </a:solidFill>
              </a:rPr>
              <a:t>covariances</a:t>
            </a:r>
            <a:endParaRPr lang="en-US" i="1" dirty="0" smtClean="0">
              <a:latin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381000" y="5486400"/>
                <a:ext cx="5749608" cy="11683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→</m:t>
                      </m:r>
                      <m:f>
                        <m:f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</a:rPr>
                            <m:t>𝜇</m:t>
                          </m:r>
                          <m:r>
                            <a:rPr lang="en-US" i="1" dirty="0">
                              <a:latin typeface="Cambria Math"/>
                            </a:rPr>
                            <m:t>(</m:t>
                          </m:r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  <m:r>
                            <a:rPr lang="en-US" i="1" dirty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</a:rPr>
                            <m:t>𝜈</m:t>
                          </m:r>
                        </m:den>
                      </m:f>
                      <m:r>
                        <a:rPr lang="en-US" i="1" dirty="0">
                          <a:latin typeface="Cambria Math"/>
                        </a:rPr>
                        <m:t>+</m:t>
                      </m:r>
                      <m:nary>
                        <m:naryPr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ℝ</m:t>
                              </m:r>
                            </m:e>
                            <m:sup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486400"/>
                <a:ext cx="5749608" cy="11683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536258" y="990600"/>
                <a:ext cx="8229600" cy="260347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Step 1: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Compute asymptotic variances and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covariances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.</a:t>
                </a:r>
                <a:endParaRPr lang="en-US" dirty="0" smtClean="0">
                  <a:solidFill>
                    <a:srgbClr val="FF3300"/>
                  </a:solidFill>
                </a:endParaRPr>
              </a:p>
              <a:p>
                <a:pPr marL="514350" indent="-514350" eaLnBrk="0" hangingPunct="0">
                  <a:lnSpc>
                    <a:spcPct val="150000"/>
                  </a:lnSpc>
                  <a:spcBef>
                    <a:spcPct val="50000"/>
                  </a:spcBef>
                  <a:buFont typeface="+mj-lt"/>
                  <a:buAutoNum type="romanLcPeriod"/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𝜇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𝜈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𝑑𝑦</m:t>
                        </m:r>
                      </m:e>
                    </m:nary>
                  </m:oMath>
                </a14:m>
                <a:endParaRPr lang="en-US" dirty="0" smtClean="0">
                  <a:solidFill>
                    <a:srgbClr val="FF3300"/>
                  </a:solidFill>
                </a:endParaRPr>
              </a:p>
              <a:p>
                <a:pPr marL="514350" indent="-514350" eaLnBrk="0" hangingPunct="0">
                  <a:lnSpc>
                    <a:spcPct val="150000"/>
                  </a:lnSpc>
                  <a:spcBef>
                    <a:spcPct val="50000"/>
                  </a:spcBef>
                  <a:buFont typeface="+mj-lt"/>
                  <a:buAutoNum type="romanLcPeriod"/>
                  <a:defRPr/>
                </a:pPr>
                <a:r>
                  <a:rPr lang="en-US" dirty="0">
                    <a:solidFill>
                      <a:srgbClr val="FF33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>
                        <a:solidFill>
                          <a:schemeClr val="accent4"/>
                        </a:solidFill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𝐴𝐵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→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𝐴𝐵</m:t>
                        </m:r>
                      </m:sub>
                    </m:sSub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h</m:t>
                    </m:r>
                    <m:r>
                      <a:rPr lang="en-US" i="1" dirty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)</m:t>
                    </m:r>
                    <m:nary>
                      <m:nary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𝑑𝑦</m:t>
                        </m:r>
                      </m:e>
                    </m:nary>
                  </m:oMath>
                </a14:m>
                <a:endParaRPr lang="en-US" dirty="0">
                  <a:solidFill>
                    <a:srgbClr val="FF3300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258" y="990600"/>
                <a:ext cx="8229600" cy="2603470"/>
              </a:xfrm>
              <a:prstGeom prst="rect">
                <a:avLst/>
              </a:prstGeom>
              <a:blipFill rotWithShape="1">
                <a:blip r:embed="rId3"/>
                <a:stretch>
                  <a:fillRect l="-81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566738" y="4129049"/>
                <a:ext cx="8229600" cy="15088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 dirty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𝜏</m:t>
                                </m:r>
                              </m:e>
                            </m:acc>
                          </m:e>
                          <m:sub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 </m:t>
                            </m:r>
                            <m:r>
                              <a:rPr lang="en-US" i="1" dirty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b="0" i="1" dirty="0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 dirty="0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𝑁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                           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sup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supHide m:val="on"/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i="1" dirty="0">
                                    <a:latin typeface="Cambria Math"/>
                                  </a:rPr>
                                  <m:t>𝐴</m:t>
                                </m:r>
                              </m:e>
                            </m:nary>
                          </m:e>
                        </m:nary>
                        <m:r>
                          <a:rPr lang="en-US" b="0" i="1" dirty="0" smtClean="0">
                            <a:latin typeface="Cambria Math"/>
                          </a:rPr>
                          <m:t>) 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8" y="4129049"/>
                <a:ext cx="8229600" cy="1508811"/>
              </a:xfrm>
              <a:prstGeom prst="rect">
                <a:avLst/>
              </a:prstGeom>
              <a:blipFill rotWithShape="1">
                <a:blip r:embed="rId4"/>
                <a:stretch>
                  <a:fillRect r="-200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245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374969" y="990600"/>
                <a:ext cx="8455342" cy="5298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Step 2: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Show joint CLT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3300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latin typeface="Cambria Math"/>
                          </a:rPr>
                          <m:t>𝐵</m:t>
                        </m:r>
                        <m: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using a blocking argument.</a:t>
                </a: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69" y="990600"/>
                <a:ext cx="8455342" cy="529889"/>
              </a:xfrm>
              <a:prstGeom prst="rect">
                <a:avLst/>
              </a:prstGeom>
              <a:blipFill rotWithShape="1">
                <a:blip r:embed="rId2"/>
                <a:stretch>
                  <a:fillRect l="-793" b="-17442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405449" y="1581449"/>
                <a:ext cx="8455342" cy="27851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Idea: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Focus 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chemeClr val="tx2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. 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Set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f>
                      <m:f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limLoc m:val="undOvr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24"/>
                                  </m:rP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h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 dirty="0">
                                    <a:latin typeface="Cambria Math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𝐼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(</m:t>
                            </m:r>
                            <m:r>
                              <a:rPr lang="en-US" i="1" dirty="0">
                                <a:latin typeface="Cambria Math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 dirty="0"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/>
                              </a:rPr>
                              <m:t>𝐵</m:t>
                            </m:r>
                          </m:e>
                        </m:nary>
                        <m:r>
                          <a:rPr lang="en-US" i="1" dirty="0">
                            <a:latin typeface="Cambria Math"/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24"/>
                          </m:rPr>
                          <a:rPr lang="en-US" i="1" dirty="0"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m:rPr>
                                <m:brk m:alnAt="24"/>
                              </m:rPr>
                              <a:rPr lang="en-US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and 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We will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is asymptotically normal.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449" y="1581449"/>
                <a:ext cx="8455342" cy="2785121"/>
              </a:xfrm>
              <a:prstGeom prst="rect">
                <a:avLst/>
              </a:prstGeom>
              <a:blipFill rotWithShape="1">
                <a:blip r:embed="rId3"/>
                <a:stretch>
                  <a:fillRect l="-793" r="-865" b="-131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97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3</a:t>
            </a:fld>
            <a:endParaRPr 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Text Box 3"/>
              <p:cNvSpPr txBox="1">
                <a:spLocks noChangeArrowheads="1"/>
              </p:cNvSpPr>
              <p:nvPr/>
            </p:nvSpPr>
            <p:spPr bwMode="auto">
              <a:xfrm>
                <a:off x="381000" y="887135"/>
                <a:ext cx="8610600" cy="10156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Setup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 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be a stationary (isotropic?) spatial process defined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(or on a regular lattice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). </a:t>
                </a:r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35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887135"/>
                <a:ext cx="8610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779" b="-4819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rgbClr val="FF0000"/>
                </a:solidFill>
              </a:rPr>
              <a:t>Extremogram</a:t>
            </a:r>
            <a:r>
              <a:rPr lang="en-US" sz="2400" dirty="0" smtClean="0">
                <a:solidFill>
                  <a:srgbClr val="FF0000"/>
                </a:solidFill>
              </a:rPr>
              <a:t> in Space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018" y="-152400"/>
            <a:ext cx="8244401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050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4362"/>
              </p:ext>
            </p:extLst>
          </p:nvPr>
        </p:nvGraphicFramePr>
        <p:xfrm>
          <a:off x="918791" y="1776540"/>
          <a:ext cx="7099696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1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791" y="1776540"/>
                        <a:ext cx="7099696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374969" y="894080"/>
                <a:ext cx="8455342" cy="4968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Subdivide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into big blocks and small blocks.  </a:t>
                </a: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69" y="894080"/>
                <a:ext cx="8455342" cy="496867"/>
              </a:xfrm>
              <a:prstGeom prst="rect">
                <a:avLst/>
              </a:prstGeom>
              <a:blipFill rotWithShape="1">
                <a:blip r:embed="rId5"/>
                <a:stretch>
                  <a:fillRect l="-793" b="-22222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393768"/>
              </p:ext>
            </p:extLst>
          </p:nvPr>
        </p:nvGraphicFramePr>
        <p:xfrm>
          <a:off x="900957" y="1770602"/>
          <a:ext cx="710004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2" name="Graph Sheet" r:id="rId6" imgW="3352680" imgH="2590560" progId="SPLUSGraphSheetFileType">
                  <p:embed/>
                </p:oleObj>
              </mc:Choice>
              <mc:Fallback>
                <p:oleObj name="Graph Sheet" r:id="rId6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0957" y="1770602"/>
                        <a:ext cx="7100043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688658" y="1448268"/>
                <a:ext cx="8455342" cy="6655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has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diminesions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and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658" y="1448268"/>
                <a:ext cx="8455342" cy="665503"/>
              </a:xfrm>
              <a:prstGeom prst="rect">
                <a:avLst/>
              </a:prstGeom>
              <a:blipFill rotWithShape="1">
                <a:blip r:embed="rId8"/>
                <a:stretch>
                  <a:fillRect b="-367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03832" y="2089066"/>
                <a:ext cx="1134111" cy="707886"/>
              </a:xfrm>
              <a:prstGeom prst="rect">
                <a:avLst/>
              </a:prstGeom>
              <a:noFill/>
              <a:ln>
                <a:solidFill>
                  <a:srgbClr val="FF33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832" y="2089066"/>
                <a:ext cx="113411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FF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/>
          <p:nvPr/>
        </p:nvCxnSpPr>
        <p:spPr>
          <a:xfrm rot="10800000" flipV="1">
            <a:off x="4916330" y="2300975"/>
            <a:ext cx="2887503" cy="144780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39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38426"/>
              </p:ext>
            </p:extLst>
          </p:nvPr>
        </p:nvGraphicFramePr>
        <p:xfrm>
          <a:off x="918791" y="1776540"/>
          <a:ext cx="7099696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0" name="Graph Sheet" r:id="rId4" imgW="3352680" imgH="2590560" progId="SPLUSGraphSheetFileType">
                  <p:embed/>
                </p:oleObj>
              </mc:Choice>
              <mc:Fallback>
                <p:oleObj name="Graph Sheet" r:id="rId4" imgW="3352680" imgH="2590560" progId="SPLUSGraphSheetFile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791" y="1776540"/>
                        <a:ext cx="7099696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52790" y="855230"/>
                <a:ext cx="8455342" cy="49686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Subdivide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0,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into big blocks and small blocks.  </a:t>
                </a: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790" y="855230"/>
                <a:ext cx="8455342" cy="496867"/>
              </a:xfrm>
              <a:prstGeom prst="rect">
                <a:avLst/>
              </a:prstGeom>
              <a:blipFill rotWithShape="1">
                <a:blip r:embed="rId6"/>
                <a:stretch>
                  <a:fillRect l="-721" b="-20732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57250"/>
              </p:ext>
            </p:extLst>
          </p:nvPr>
        </p:nvGraphicFramePr>
        <p:xfrm>
          <a:off x="900957" y="1770602"/>
          <a:ext cx="710004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1" name="Graph Sheet" r:id="rId7" imgW="3352680" imgH="2590560" progId="SPLUSGraphSheetFileType">
                  <p:embed/>
                </p:oleObj>
              </mc:Choice>
              <mc:Fallback>
                <p:oleObj name="Graph Sheet" r:id="rId7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957" y="1770602"/>
                        <a:ext cx="7100043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688658" y="1448268"/>
                <a:ext cx="8455342" cy="6655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bSup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has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diminesions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and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658" y="1448268"/>
                <a:ext cx="8455342" cy="665503"/>
              </a:xfrm>
              <a:prstGeom prst="rect">
                <a:avLst/>
              </a:prstGeom>
              <a:blipFill rotWithShape="1">
                <a:blip r:embed="rId9"/>
                <a:stretch>
                  <a:fillRect b="-367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803832" y="2089066"/>
                <a:ext cx="1134111" cy="707886"/>
              </a:xfrm>
              <a:prstGeom prst="rect">
                <a:avLst/>
              </a:prstGeom>
              <a:noFill/>
              <a:ln>
                <a:solidFill>
                  <a:srgbClr val="FF33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832" y="2089066"/>
                <a:ext cx="1134111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FF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/>
          <p:nvPr/>
        </p:nvCxnSpPr>
        <p:spPr>
          <a:xfrm rot="10800000" flipV="1">
            <a:off x="4916330" y="2442217"/>
            <a:ext cx="2887503" cy="1447801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001149"/>
              </p:ext>
            </p:extLst>
          </p:nvPr>
        </p:nvGraphicFramePr>
        <p:xfrm>
          <a:off x="905256" y="1773936"/>
          <a:ext cx="710004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2" name="Graph Sheet" r:id="rId11" imgW="3352680" imgH="2590560" progId="SPLUSGraphSheetFileType">
                  <p:embed/>
                </p:oleObj>
              </mc:Choice>
              <mc:Fallback>
                <p:oleObj name="Graph Sheet" r:id="rId11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05256" y="1773936"/>
                        <a:ext cx="7100043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0461" y="1781019"/>
                <a:ext cx="1134111" cy="553998"/>
              </a:xfrm>
              <a:prstGeom prst="rect">
                <a:avLst/>
              </a:prstGeom>
              <a:noFill/>
              <a:ln w="19050">
                <a:solidFill>
                  <a:srgbClr val="00AE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461" y="1781019"/>
                <a:ext cx="1134111" cy="55399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9050">
                <a:solidFill>
                  <a:srgbClr val="00AE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/>
          <p:cNvCxnSpPr/>
          <p:nvPr/>
        </p:nvCxnSpPr>
        <p:spPr>
          <a:xfrm rot="5400000">
            <a:off x="4231641" y="2783838"/>
            <a:ext cx="1246383" cy="348740"/>
          </a:xfrm>
          <a:prstGeom prst="curvedConnector3">
            <a:avLst/>
          </a:prstGeom>
          <a:ln w="28575">
            <a:solidFill>
              <a:srgbClr val="00A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3"/>
              <p:cNvSpPr txBox="1">
                <a:spLocks noChangeArrowheads="1"/>
              </p:cNvSpPr>
              <p:nvPr/>
            </p:nvSpPr>
            <p:spPr bwMode="auto">
              <a:xfrm>
                <a:off x="537835" y="851727"/>
                <a:ext cx="8455342" cy="1112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Insert block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3300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inside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 with dimension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𝜂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×</m:t>
                    </m:r>
                    <m:r>
                      <a:rPr lang="en-US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𝜂</m:t>
                        </m:r>
                      </m:sup>
                    </m:sSup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: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|=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𝜂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835" y="851727"/>
                <a:ext cx="8455342" cy="1112420"/>
              </a:xfrm>
              <a:prstGeom prst="rect">
                <a:avLst/>
              </a:prstGeom>
              <a:blipFill rotWithShape="1">
                <a:blip r:embed="rId14"/>
                <a:stretch>
                  <a:fillRect l="-721" b="-549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13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 animBg="1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58679"/>
              </p:ext>
            </p:extLst>
          </p:nvPr>
        </p:nvGraphicFramePr>
        <p:xfrm>
          <a:off x="4519979" y="4162359"/>
          <a:ext cx="4632508" cy="273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2" name="Graph Sheet" r:id="rId3" imgW="3352680" imgH="2590560" progId="SPLUSGraphSheetFileType">
                  <p:embed/>
                </p:oleObj>
              </mc:Choice>
              <mc:Fallback>
                <p:oleObj name="Graph Sheet" r:id="rId3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9979" y="4162359"/>
                        <a:ext cx="4632508" cy="2733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30136"/>
              </p:ext>
            </p:extLst>
          </p:nvPr>
        </p:nvGraphicFramePr>
        <p:xfrm>
          <a:off x="4516700" y="4163726"/>
          <a:ext cx="4632281" cy="273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3" name="Graph Sheet" r:id="rId5" imgW="3352680" imgH="2590560" progId="SPLUSGraphSheetFileType">
                  <p:embed/>
                </p:oleObj>
              </mc:Choice>
              <mc:Fallback>
                <p:oleObj name="Graph Sheet" r:id="rId5" imgW="3352680" imgH="2590560" progId="SPLUSGraphSheetFile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700" y="4163726"/>
                        <a:ext cx="4632281" cy="2733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428812"/>
              </p:ext>
            </p:extLst>
          </p:nvPr>
        </p:nvGraphicFramePr>
        <p:xfrm>
          <a:off x="4519979" y="4162359"/>
          <a:ext cx="4632508" cy="2733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54" name="Graph Sheet" r:id="rId7" imgW="3352680" imgH="2590560" progId="SPLUSGraphSheetFileType">
                  <p:embed/>
                </p:oleObj>
              </mc:Choice>
              <mc:Fallback>
                <p:oleObj name="Graph Sheet" r:id="rId7" imgW="3352680" imgH="2590560" progId="SPLUSGraphSheetFileTyp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9979" y="4162359"/>
                        <a:ext cx="4632508" cy="2733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95868" y="3956157"/>
                <a:ext cx="1098700" cy="400110"/>
              </a:xfrm>
              <a:prstGeom prst="rect">
                <a:avLst/>
              </a:prstGeom>
              <a:noFill/>
              <a:ln>
                <a:solidFill>
                  <a:srgbClr val="FF330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868" y="3956157"/>
                <a:ext cx="109870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471"/>
                </a:stretch>
              </a:blipFill>
              <a:ln>
                <a:solidFill>
                  <a:srgbClr val="FF33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urved Connector 5"/>
          <p:cNvCxnSpPr/>
          <p:nvPr/>
        </p:nvCxnSpPr>
        <p:spPr>
          <a:xfrm rot="5400000">
            <a:off x="7176730" y="4376489"/>
            <a:ext cx="721410" cy="677985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88192" y="4095629"/>
                <a:ext cx="810319" cy="400110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192" y="4095629"/>
                <a:ext cx="810319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urved Connector 19"/>
          <p:cNvCxnSpPr/>
          <p:nvPr/>
        </p:nvCxnSpPr>
        <p:spPr>
          <a:xfrm rot="5400000">
            <a:off x="6648867" y="4679459"/>
            <a:ext cx="513904" cy="209167"/>
          </a:xfrm>
          <a:prstGeom prst="curvedConnector3">
            <a:avLst/>
          </a:prstGeom>
          <a:ln w="28575">
            <a:solidFill>
              <a:srgbClr val="00AE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374969" y="990600"/>
                <a:ext cx="8455342" cy="5039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Recall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is a (mean-corrected) double integral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.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.,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69" y="990600"/>
                <a:ext cx="8455342" cy="503921"/>
              </a:xfrm>
              <a:prstGeom prst="rect">
                <a:avLst/>
              </a:prstGeom>
              <a:blipFill rotWithShape="1">
                <a:blip r:embed="rId11"/>
                <a:stretch>
                  <a:fillRect l="-793" b="-20732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-75670" y="1494521"/>
                <a:ext cx="8455342" cy="10960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75670" y="1494521"/>
                <a:ext cx="8455342" cy="109600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-84454" y="2209800"/>
                <a:ext cx="8455342" cy="13999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supHide m:val="on"/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84454" y="2209800"/>
                <a:ext cx="8455342" cy="139993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-147516" y="3127155"/>
                <a:ext cx="8455342" cy="13999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supHide m:val="on"/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47516" y="3127155"/>
                <a:ext cx="8455342" cy="139993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2057400" y="4435125"/>
                <a:ext cx="1584806" cy="5539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          +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435125"/>
                <a:ext cx="1584806" cy="55399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"/>
              <p:cNvSpPr txBox="1">
                <a:spLocks noChangeArrowheads="1"/>
              </p:cNvSpPr>
              <p:nvPr/>
            </p:nvSpPr>
            <p:spPr bwMode="auto">
              <a:xfrm>
                <a:off x="152400" y="4712124"/>
                <a:ext cx="4852631" cy="14391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          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712124"/>
                <a:ext cx="4852631" cy="143917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77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74969" y="990600"/>
            <a:ext cx="8455342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0000"/>
                </a:solidFill>
              </a:rPr>
              <a:t>Remaining steps:</a:t>
            </a:r>
            <a:endParaRPr lang="en-US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1052951" y="615731"/>
                <a:ext cx="8455342" cy="10960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951" y="615731"/>
                <a:ext cx="8455342" cy="109600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374969" y="1547981"/>
                <a:ext cx="8455342" cy="41694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514350" indent="-514350" eaLnBrk="0" hangingPunct="0">
                  <a:lnSpc>
                    <a:spcPct val="150000"/>
                  </a:lnSpc>
                  <a:spcBef>
                    <a:spcPct val="50000"/>
                  </a:spcBef>
                  <a:buFont typeface="+mj-lt"/>
                  <a:buAutoNum type="romanLcPeriod"/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Show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→0.   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+mn-lt"/>
                </a:endParaRPr>
              </a:p>
              <a:p>
                <a:pPr marL="514350" indent="-514350" eaLnBrk="0" hangingPunct="0">
                  <a:spcBef>
                    <a:spcPct val="50000"/>
                  </a:spcBef>
                  <a:buFont typeface="+mj-lt"/>
                  <a:buAutoNum type="romanLcPeriod"/>
                  <a:defRPr/>
                </a:pPr>
                <a:r>
                  <a:rPr lang="en-US" dirty="0">
                    <a:solidFill>
                      <a:schemeClr val="accent2"/>
                    </a:solidFill>
                    <a:latin typeface="+mn-lt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be an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iid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sequence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=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whose sum has characteristic function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𝑐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. 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 Show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𝑐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→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. 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marL="514350" indent="-514350" eaLnBrk="0" hangingPunct="0">
                  <a:lnSpc>
                    <a:spcPct val="150000"/>
                  </a:lnSpc>
                  <a:spcBef>
                    <a:spcPct val="50000"/>
                  </a:spcBef>
                  <a:buClr>
                    <a:schemeClr val="accent2"/>
                  </a:buClr>
                  <a:buFont typeface="+mj-lt"/>
                  <a:buAutoNum type="romanLcPeriod"/>
                  <a:defRPr/>
                </a:pPr>
                <a:r>
                  <a:rPr lang="en-US" b="0" dirty="0" smtClean="0">
                    <a:solidFill>
                      <a:schemeClr val="accent4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𝑐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→0.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Intuition.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514350" indent="-514350" eaLnBrk="0" hangingPunct="0">
                  <a:spcBef>
                    <a:spcPct val="50000"/>
                  </a:spcBef>
                  <a:buClr>
                    <a:schemeClr val="accent2"/>
                  </a:buClr>
                  <a:buAutoNum type="romanLcParenBoth"/>
                  <a:defRPr/>
                </a:pPr>
                <a:r>
                  <a:rPr lang="en-US" dirty="0" smtClean="0">
                    <a:solidFill>
                      <a:schemeClr val="accent6"/>
                    </a:solidFill>
                  </a:rPr>
                  <a:t>The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/>
                    </a:solidFill>
                  </a:rPr>
                  <a:t>are small by proper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𝛼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6"/>
                        </a:solidFill>
                      </a:rPr>
                      <m:t>and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6"/>
                        </a:solidFill>
                      </a:rPr>
                      <m:t>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accent6"/>
                  </a:solidFill>
                </a:endParaRPr>
              </a:p>
              <a:p>
                <a:pPr marL="514350" indent="-514350" eaLnBrk="0" hangingPunct="0">
                  <a:spcBef>
                    <a:spcPct val="50000"/>
                  </a:spcBef>
                  <a:buClr>
                    <a:schemeClr val="accent2"/>
                  </a:buClr>
                  <a:buAutoNum type="romanLcParenBoth"/>
                  <a:defRPr/>
                </a:pPr>
                <a:r>
                  <a:rPr lang="en-US" dirty="0" smtClean="0">
                    <a:solidFill>
                      <a:schemeClr val="accent6"/>
                    </a:solidFill>
                  </a:rPr>
                  <a:t>Use a </a:t>
                </a:r>
                <a:r>
                  <a:rPr lang="en-US" dirty="0" err="1" smtClean="0">
                    <a:solidFill>
                      <a:schemeClr val="accent6"/>
                    </a:solidFill>
                  </a:rPr>
                  <a:t>Lynapounov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 CLT (have a triangular array).</a:t>
                </a:r>
              </a:p>
              <a:p>
                <a:pPr marL="514350" indent="-514350" eaLnBrk="0" hangingPunct="0">
                  <a:spcBef>
                    <a:spcPct val="50000"/>
                  </a:spcBef>
                  <a:buClr>
                    <a:schemeClr val="accent2"/>
                  </a:buClr>
                  <a:buAutoNum type="romanLcParenBoth"/>
                  <a:defRPr/>
                </a:pPr>
                <a:r>
                  <a:rPr lang="en-US" dirty="0" smtClean="0">
                    <a:solidFill>
                      <a:schemeClr val="accent6"/>
                    </a:solidFill>
                  </a:rPr>
                  <a:t>Use a Bernstein argument (see next page).</a:t>
                </a:r>
              </a:p>
            </p:txBody>
          </p:sp>
        </mc:Choice>
        <mc:Fallback xmlns=""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69" y="1547981"/>
                <a:ext cx="8455342" cy="4169411"/>
              </a:xfrm>
              <a:prstGeom prst="rect">
                <a:avLst/>
              </a:prstGeom>
              <a:blipFill rotWithShape="1">
                <a:blip r:embed="rId3"/>
                <a:stretch>
                  <a:fillRect l="-793" t="-731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00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374969" y="990600"/>
                <a:ext cx="8455342" cy="5316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Useful identity: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</m:t>
                        </m:r>
                        <m:nary>
                          <m:naryPr>
                            <m:chr m:val="∏"/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 smtClean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69" y="990600"/>
                <a:ext cx="8455342" cy="531620"/>
              </a:xfrm>
              <a:prstGeom prst="rect">
                <a:avLst/>
              </a:prstGeom>
              <a:blipFill rotWithShape="1">
                <a:blip r:embed="rId2"/>
                <a:stretch>
                  <a:fillRect l="-793" t="-67816" b="-13793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-304800" y="1767946"/>
                <a:ext cx="8455342" cy="9640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)|=|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𝐸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sub/>
                          </m:s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𝐸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 |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304800" y="1767946"/>
                <a:ext cx="8455342" cy="9640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1269125" y="2736550"/>
                <a:ext cx="8455342" cy="10197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=|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𝐸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nary>
                            <m:naryPr>
                              <m:chr m:val="∏"/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𝑖𝑡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𝑛𝑖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|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9125" y="2736550"/>
                <a:ext cx="8455342" cy="101970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2971800" y="3859462"/>
                <a:ext cx="8455342" cy="4901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cov</m:t>
                        </m:r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nary>
                          <m:naryPr>
                            <m:chr m:val="∏"/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𝑖𝑡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𝑖𝑡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)|  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 (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by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indep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3859462"/>
                <a:ext cx="8455342" cy="490199"/>
              </a:xfrm>
              <a:prstGeom prst="rect">
                <a:avLst/>
              </a:prstGeom>
              <a:blipFill rotWithShape="1">
                <a:blip r:embed="rId5"/>
                <a:stretch>
                  <a:fillRect l="-1370" t="-88889" b="-14074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3003332" y="4828655"/>
                <a:ext cx="5858511" cy="6038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𝐸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(∪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−1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d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𝜂</m:t>
                                </m:r>
                              </m:sup>
                            </m:sSup>
                          </m:e>
                        </m:d>
                      </m:e>
                    </m:nary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3332" y="4828655"/>
                <a:ext cx="5858511" cy="603883"/>
              </a:xfrm>
              <a:prstGeom prst="rect">
                <a:avLst/>
              </a:prstGeom>
              <a:blipFill rotWithShape="1">
                <a:blip r:embed="rId6"/>
                <a:stretch>
                  <a:fillRect l="-1977" t="-72727" b="-9697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506348" y="5260196"/>
                <a:ext cx="8455342" cy="104791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where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4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𝑟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is a strong mixing bounding function that is based on the separation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h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between two sets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U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and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V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with cardinality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r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and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accent4"/>
                    </a:solidFill>
                  </a:rPr>
                  <a:t>s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348" y="5260196"/>
                <a:ext cx="8455342" cy="1047916"/>
              </a:xfrm>
              <a:prstGeom prst="rect">
                <a:avLst/>
              </a:prstGeom>
              <a:blipFill rotWithShape="1">
                <a:blip r:embed="rId7"/>
                <a:stretch>
                  <a:fillRect l="-721" b="-407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2971800" y="4327017"/>
                <a:ext cx="5399088" cy="4901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  <m:e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cov</m:t>
                        </m:r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nary>
                          <m:naryPr>
                            <m:chr m:val="∏"/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𝑖𝑡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𝑖𝑡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accent4"/>
                                            </a:solidFill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4"/>
                                        </a:solidFill>
                                        <a:latin typeface="Cambria Math"/>
                                      </a:rPr>
                                      <m:t>𝑛𝑖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)</m:t>
                            </m:r>
                            <m:d>
                              <m:dPr>
                                <m:begChr m:val="|"/>
                                <m:ctrlP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𝑁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|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1800" y="4327017"/>
                <a:ext cx="5399088" cy="490199"/>
              </a:xfrm>
              <a:prstGeom prst="rect">
                <a:avLst/>
              </a:prstGeom>
              <a:blipFill rotWithShape="1">
                <a:blip r:embed="rId8"/>
                <a:stretch>
                  <a:fillRect l="-2147" t="-90000" b="-14375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2443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Strong mixing coefficients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374969" y="990600"/>
                <a:ext cx="8455342" cy="344498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Strong mixing coefficients: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𝑋</m:t>
                    </m:r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be a stationary random field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Then the mixing coefficients are defined by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sup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E</m:t>
                                  </m:r>
                                </m:e>
                                <m:sub>
                                  <m: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∩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solidFill>
                    <a:schemeClr val="accent4"/>
                  </a:solidFill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where the sup is taking over all 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𝑐𝑎𝑟𝑑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accent4"/>
                        </a:solidFill>
                        <a:latin typeface="Cambria Math"/>
                      </a:rPr>
                      <m:t>)≤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𝑐𝑎𝑟𝑑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)≤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endParaRPr lang="en-US" b="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69" y="990600"/>
                <a:ext cx="8455342" cy="3444982"/>
              </a:xfrm>
              <a:prstGeom prst="rect">
                <a:avLst/>
              </a:prstGeom>
              <a:blipFill rotWithShape="1">
                <a:blip r:embed="rId2"/>
                <a:stretch>
                  <a:fillRect l="-793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393362" y="3733800"/>
                <a:ext cx="8455342" cy="29418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Proposition (Li,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Genton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, Sherman (2008),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Ibragimov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Linnik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(1971)):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𝑈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be closed and connected sets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𝑈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≥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h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.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If</m:t>
                    </m:r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are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rvs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measurable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wrt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respectively, and </a:t>
                </a:r>
                <a:r>
                  <a:rPr lang="en-US" dirty="0">
                    <a:solidFill>
                      <a:schemeClr val="accent2"/>
                    </a:solidFill>
                  </a:rPr>
                  <a:t>bded by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1, then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/>
                        </a:rPr>
                        <m:t>cov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≤4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/>
                        </a:rPr>
                        <m:t>         </m:t>
                      </m:r>
                    </m:oMath>
                  </m:oMathPara>
                </a14:m>
                <a:endParaRPr lang="en-US" i="1" dirty="0" smtClean="0">
                  <a:solidFill>
                    <a:schemeClr val="tx2"/>
                  </a:solidFill>
                  <a:latin typeface="Cambria Math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16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𝑖𝑓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𝑐𝑜𝑚𝑝𝑙𝑒𝑥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</a:rPr>
                      <m:t>  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362" y="3733800"/>
                <a:ext cx="8455342" cy="2941896"/>
              </a:xfrm>
              <a:prstGeom prst="rect">
                <a:avLst/>
              </a:prstGeom>
              <a:blipFill rotWithShape="1">
                <a:blip r:embed="rId3"/>
                <a:stretch>
                  <a:fillRect l="-793" b="-415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03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Limit Theory</a:t>
            </a:r>
            <a:endParaRPr lang="en-US" sz="2400" kern="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374969" y="863600"/>
                <a:ext cx="8455342" cy="133254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Mixing condition</a:t>
                </a:r>
                <a:r>
                  <a:rPr lang="en-US" dirty="0" smtClean="0">
                    <a:solidFill>
                      <a:schemeClr val="accent4"/>
                    </a:solidFill>
                  </a:rPr>
                  <a:t>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sup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s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𝑠𝑠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</a:rPr>
                          <m:t>𝑂</m:t>
                        </m:r>
                      </m:e>
                    </m:func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&gt;2.  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</a:rPr>
                  <a:t>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0000"/>
                    </a:solidFill>
                  </a:rPr>
                  <a:t>Returning to calculations:</a:t>
                </a:r>
              </a:p>
            </p:txBody>
          </p:sp>
        </mc:Choice>
        <mc:Fallback xmlns=""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69" y="863600"/>
                <a:ext cx="8455342" cy="1332544"/>
              </a:xfrm>
              <a:prstGeom prst="rect">
                <a:avLst/>
              </a:prstGeom>
              <a:blipFill rotWithShape="1">
                <a:blip r:embed="rId2"/>
                <a:stretch>
                  <a:fillRect l="-793" b="-779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374969" y="2057400"/>
                <a:ext cx="8455342" cy="56190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>
                          <a:solidFill>
                            <a:schemeClr val="accent4"/>
                          </a:solidFill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𝑐</m:t>
                          </m:r>
                        </m:sup>
                      </m:sSubSup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)|=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en-US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cov</m:t>
                          </m:r>
                          <m:r>
                            <a:rPr lang="en-US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(</m:t>
                          </m:r>
                          <m:nary>
                            <m:naryPr>
                              <m:chr m:val="∏"/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𝑛𝑗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𝑖𝑡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𝑛𝑖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)|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16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𝐸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(∪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𝑁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</a:rPr>
                                    <m:t>𝜂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m:rPr>
                          <m:nor/>
                        </m:rPr>
                        <a:rPr lang="en-US" dirty="0">
                          <a:solidFill>
                            <a:schemeClr val="accent4"/>
                          </a:solidFill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16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</m:nary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∪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𝜖𝜂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p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16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𝜖𝜂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≤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𝐶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</a:rPr>
                                <m:t>𝜖𝜂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0" dirty="0" smtClean="0">
                          <a:solidFill>
                            <a:schemeClr val="accent4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4−2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𝜖𝜂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→0   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4−2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𝜖𝜂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</a:rPr>
                            <m:t>&lt;0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:endParaRPr lang="en-US" dirty="0">
                  <a:solidFill>
                    <a:schemeClr val="accent4"/>
                  </a:solidFill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chemeClr val="accent2"/>
                  </a:buClr>
                  <a:defRPr/>
                </a:pPr>
                <a:endParaRPr lang="en-US" dirty="0" smtClean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69" y="2057400"/>
                <a:ext cx="8455342" cy="56190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665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Simulations of spatial </a:t>
            </a:r>
            <a:r>
              <a:rPr lang="en-US" dirty="0" err="1" smtClean="0">
                <a:solidFill>
                  <a:srgbClr val="FF0000"/>
                </a:solidFill>
              </a:rPr>
              <a:t>extremogram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36320" y="1013351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Extremogram</a:t>
            </a:r>
            <a:r>
              <a:rPr lang="en-US" dirty="0" smtClean="0">
                <a:solidFill>
                  <a:schemeClr val="accent2"/>
                </a:solidFill>
              </a:rPr>
              <a:t> for one realization of B-R process </a:t>
            </a:r>
          </a:p>
          <a:p>
            <a:pPr algn="ctr"/>
            <a:r>
              <a:rPr lang="en-US" dirty="0" smtClean="0">
                <a:solidFill>
                  <a:schemeClr val="accent2"/>
                </a:solidFill>
              </a:rPr>
              <a:t>(function of level) 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Note: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black dots </a:t>
            </a:r>
            <a:r>
              <a:rPr lang="en-US" dirty="0" smtClean="0">
                <a:solidFill>
                  <a:schemeClr val="accent2"/>
                </a:solidFill>
              </a:rPr>
              <a:t>= true; blue bands are permutation bounds 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061151"/>
              </p:ext>
            </p:extLst>
          </p:nvPr>
        </p:nvGraphicFramePr>
        <p:xfrm>
          <a:off x="465510" y="2438400"/>
          <a:ext cx="828918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5" name="Acrobat Document" r:id="rId4" imgW="9820224" imgH="4514715" progId="AcroExch.Document.7">
                  <p:embed/>
                </p:oleObj>
              </mc:Choice>
              <mc:Fallback>
                <p:oleObj name="Acrobat Document" r:id="rId4" imgW="9820224" imgH="45147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5510" y="2438400"/>
                        <a:ext cx="828918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5000" y="2336790"/>
            <a:ext cx="156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Lattice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2336790"/>
            <a:ext cx="156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Non-Lattice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9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Simulations of spatial </a:t>
            </a:r>
            <a:r>
              <a:rPr lang="en-US" dirty="0" err="1" smtClean="0">
                <a:solidFill>
                  <a:srgbClr val="FF0000"/>
                </a:solidFill>
              </a:rPr>
              <a:t>extremogram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66738" y="1104900"/>
                <a:ext cx="7891462" cy="558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Max-moving average (MMA) process:</a:t>
                </a:r>
                <a:endParaRPr lang="en-US" dirty="0" smtClean="0">
                  <a:solidFill>
                    <a:schemeClr val="accent2"/>
                  </a:solidFill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/>
                </a:r>
                <a:br>
                  <a:rPr lang="en-US" dirty="0" smtClean="0">
                    <a:solidFill>
                      <a:schemeClr val="accent2"/>
                    </a:solidFill>
                  </a:rPr>
                </a:br>
                <a:r>
                  <a:rPr lang="en-US" dirty="0" smtClean="0">
                    <a:solidFill>
                      <a:schemeClr val="accent2"/>
                    </a:solidFill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be an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iid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sequence of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Frechet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rvs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and set</a:t>
                </a:r>
                <a:br>
                  <a:rPr lang="en-US" dirty="0" smtClean="0">
                    <a:solidFill>
                      <a:schemeClr val="accent2"/>
                    </a:solidFill>
                  </a:rPr>
                </a:br>
                <a:endParaRPr lang="en-US" dirty="0" smtClean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solidFill>
                    <a:schemeClr val="accent2"/>
                  </a:solidFill>
                </a:endParaRPr>
              </a:p>
              <a:p>
                <a:endParaRPr lang="en-US" dirty="0" smtClean="0">
                  <a:solidFill>
                    <a:schemeClr val="accent2"/>
                  </a:solidFill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≥0, 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&lt;∞</m:t>
                        </m:r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 smtClean="0">
                    <a:solidFill>
                      <a:schemeClr val="accent2"/>
                    </a:solidFill>
                  </a:rPr>
                  <a:t>MMA(1): 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  <a:p>
                <a:endParaRPr lang="en-US" dirty="0" smtClean="0">
                  <a:solidFill>
                    <a:schemeClr val="accent2"/>
                  </a:solidFill>
                </a:endParaRPr>
              </a:p>
              <a:p>
                <a:r>
                  <a:rPr lang="en-US" dirty="0" err="1" smtClean="0">
                    <a:solidFill>
                      <a:schemeClr val="accent2"/>
                    </a:solidFill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: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2/5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1/5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√2,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</m:d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=2,       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𝑖𝑓</m:t>
                                        </m:r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</m:d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&gt;2.         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38" y="1104900"/>
                <a:ext cx="7891462" cy="5589800"/>
              </a:xfrm>
              <a:prstGeom prst="rect">
                <a:avLst/>
              </a:prstGeom>
              <a:blipFill rotWithShape="0">
                <a:blip r:embed="rId3"/>
                <a:stretch>
                  <a:fillRect l="-849" t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65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Simulations of spatial </a:t>
            </a:r>
            <a:r>
              <a:rPr lang="en-US" dirty="0" err="1" smtClean="0">
                <a:solidFill>
                  <a:srgbClr val="FF0000"/>
                </a:solidFill>
              </a:rPr>
              <a:t>extremogram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68476"/>
              </p:ext>
            </p:extLst>
          </p:nvPr>
        </p:nvGraphicFramePr>
        <p:xfrm>
          <a:off x="2514600" y="1066800"/>
          <a:ext cx="6096000" cy="5592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1" name="Acrobat Document" r:id="rId4" imgW="5762608" imgH="5286172" progId="AcroExch.Document.7">
                  <p:embed/>
                </p:oleObj>
              </mc:Choice>
              <mc:Fallback>
                <p:oleObj name="Acrobat Document" r:id="rId4" imgW="5762608" imgH="5286172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4600" y="1066800"/>
                        <a:ext cx="6096000" cy="5592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988665"/>
            <a:ext cx="922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Box-plots based on 1000 (100) replications of MMA(1) (left) and BR (right)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" y="1911285"/>
            <a:ext cx="1566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Lattice</a:t>
            </a:r>
            <a:endParaRPr lang="en-US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9560" y="4648200"/>
                <a:ext cx="296894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2"/>
                    </a:solidFill>
                  </a:rPr>
                  <a:t>Non-lattice;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=1/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(left)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</a:rPr>
                      <m:t>5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</a:rPr>
                      <m:t>/</m:t>
                    </m:r>
                    <m:func>
                      <m:func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(right)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" y="4648200"/>
                <a:ext cx="2968942" cy="1323439"/>
              </a:xfrm>
              <a:prstGeom prst="rect">
                <a:avLst/>
              </a:prstGeom>
              <a:blipFill rotWithShape="1">
                <a:blip r:embed="rId6"/>
                <a:stretch>
                  <a:fillRect l="-2259" t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062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endParaRPr lang="en-US">
              <a:solidFill>
                <a:schemeClr val="accent2"/>
              </a:solidFill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Extremal</a:t>
            </a:r>
            <a:r>
              <a:rPr lang="en-US" sz="2400" kern="0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 Dependence in Space and Time</a:t>
            </a:r>
            <a:endParaRPr lang="en-US" sz="2400" kern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6" y="1371600"/>
            <a:ext cx="7553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501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Space-Time </a:t>
            </a:r>
            <a:r>
              <a:rPr lang="en-US" dirty="0" err="1" smtClean="0">
                <a:solidFill>
                  <a:srgbClr val="FF0000"/>
                </a:solidFill>
              </a:rPr>
              <a:t>Extremogram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66738" y="863600"/>
                <a:ext cx="8077200" cy="547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dirty="0" err="1" smtClean="0">
                    <a:solidFill>
                      <a:srgbClr val="FF3300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.</a:t>
                </a:r>
                <a:endParaRPr lang="en-US" b="0" i="1" dirty="0" smtClean="0">
                  <a:latin typeface="Cambria Math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i="1" dirty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h</m:t>
                      </m:r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</a:rPr>
                        <m:t>𝑢</m:t>
                      </m:r>
                      <m:r>
                        <a:rPr lang="en-US" i="1" dirty="0">
                          <a:latin typeface="Cambria Math"/>
                        </a:rPr>
                        <m:t>) 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lim</m:t>
                      </m:r>
                      <m:r>
                        <a:rPr lang="en-US" b="0" i="1" dirty="0" smtClean="0">
                          <a:latin typeface="Cambria Math"/>
                        </a:rPr>
                        <m:t>⁡</m:t>
                      </m:r>
                      <m:r>
                        <a:rPr lang="en-US" i="1" baseline="-25000" dirty="0" err="1">
                          <a:latin typeface="Cambria Math"/>
                        </a:rPr>
                        <m:t>𝑥</m:t>
                      </m:r>
                      <m:r>
                        <a:rPr lang="en-US" i="1" baseline="-25000" dirty="0"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𝑃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𝜂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𝑠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h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𝑢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)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𝑥𝐵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| 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𝜂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𝑠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,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𝑡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) </m:t>
                      </m:r>
                      <m:r>
                        <a:rPr lang="el-GR" i="1" dirty="0">
                          <a:latin typeface="Cambria Math"/>
                          <a:sym typeface="Symbol" pitchFamily="18" charset="2"/>
                        </a:rPr>
                        <m:t>𝜖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 err="1">
                          <a:latin typeface="Cambria Math"/>
                          <a:sym typeface="Symbol" pitchFamily="18" charset="2"/>
                        </a:rPr>
                        <m:t>𝑥𝐴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dirty="0"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For the special case,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=(1,∞)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, 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𝜒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 pitchFamily="18" charset="2"/>
                            </a:rPr>
                            <m:t>h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/>
                              <a:sym typeface="Symbol" pitchFamily="18" charset="2"/>
                            </a:rPr>
                            <m:t>𝑢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/>
                          <a:sym typeface="Symbol" pitchFamily="18" charset="2"/>
                        </a:rPr>
                        <m:t>=</m:t>
                      </m:r>
                      <m:func>
                        <m:funcPr>
                          <m:ctrlPr>
                            <a:rPr lang="en-US" i="1" dirty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lim</m:t>
                          </m:r>
                        </m:fName>
                        <m:e>
                          <m:r>
                            <a:rPr lang="en-US" i="1" baseline="-25000" dirty="0" err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i="1" baseline="-25000" dirty="0">
                          <a:latin typeface="Cambria Math"/>
                          <a:sym typeface="Symbol" pitchFamily="18" charset="2"/>
                        </a:rPr>
                        <m:t>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𝑡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+</m:t>
                              </m:r>
                              <m:r>
                                <a:rPr lang="en-US" i="1" dirty="0">
                                  <a:latin typeface="Cambria Math"/>
                                  <a:sym typeface="Symbol" pitchFamily="18" charset="2"/>
                                </a:rPr>
                                <m:t>𝑢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&gt;</m:t>
                          </m:r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𝜂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,</m:t>
                          </m:r>
                          <m:r>
                            <a:rPr lang="en-US" i="1" dirty="0">
                              <a:latin typeface="Cambria Math"/>
                              <a:sym typeface="Symbol" pitchFamily="18" charset="2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&gt;</m:t>
                      </m:r>
                      <m:r>
                        <a:rPr lang="en-US" b="0" i="1" dirty="0" smtClean="0">
                          <a:latin typeface="Cambria Math"/>
                          <a:sym typeface="Symbol" pitchFamily="18" charset="2"/>
                        </a:rPr>
                        <m:t>𝑥</m:t>
                      </m:r>
                      <m:r>
                        <a:rPr lang="en-US" i="1" dirty="0">
                          <a:latin typeface="Cambria Math"/>
                          <a:sym typeface="Symbol" pitchFamily="18" charset="2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/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For the Brown-Resnick process described earlier</a:t>
                </a:r>
                <a:r>
                  <a:rPr lang="en-US" i="1" dirty="0" smtClean="0">
                    <a:latin typeface="Cambria Math"/>
                    <a:sym typeface="Symbol" pitchFamily="18" charset="2"/>
                  </a:rPr>
                  <a:t/>
                </a:r>
                <a:br>
                  <a:rPr lang="en-US" i="1" dirty="0" smtClean="0">
                    <a:latin typeface="Cambria Math"/>
                    <a:sym typeface="Symbol" pitchFamily="18" charset="2"/>
                  </a:rPr>
                </a:br>
                <a:r>
                  <a:rPr lang="en-US" i="1" dirty="0" smtClean="0">
                    <a:latin typeface="Cambria Math"/>
                    <a:sym typeface="Symbol" pitchFamily="18" charset="2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=2(1−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sym typeface="Symbol" pitchFamily="18" charset="2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h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1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  <a:sym typeface="Symbol" pitchFamily="18" charset="2"/>
                                  </a:rPr>
                                  <m:t>𝑢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sym typeface="Symbol" pitchFamily="18" charset="2"/>
                                      </a:rPr>
                                      <m:t>2</m:t>
                                    </m:r>
                                  </m:sub>
                                </m:sSub>
                              </m:sup>
                            </m:sSup>
                          </m:e>
                        </m:rad>
                      </m:e>
                    </m:d>
                    <m:r>
                      <a:rPr lang="en-US" b="0" i="1" smtClean="0">
                        <a:latin typeface="Cambria Math"/>
                        <a:sym typeface="Symbol" pitchFamily="18" charset="2"/>
                      </a:rPr>
                      <m:t>,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/>
                </a:r>
                <a:br>
                  <a:rPr lang="en-US" dirty="0" smtClean="0">
                    <a:sym typeface="Symbol" pitchFamily="18" charset="2"/>
                  </a:rPr>
                </a:b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we find that</a:t>
                </a: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                       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i="1" dirty="0">
                    <a:latin typeface="Cambria Math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US" b="0" i="0" smtClean="0">
                        <a:latin typeface="Cambria Math"/>
                        <a:sym typeface="Symbol" pitchFamily="18" charset="2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and</a:t>
                </a: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2</m:t>
                    </m:r>
                    <m:func>
                      <m:func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en-US" i="1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𝜒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0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dirty="0">
                    <a:latin typeface="Cambria Math"/>
                    <a:sym typeface="Symbol" pitchFamily="18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sym typeface="Symbol" pitchFamily="18" charset="2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 pitchFamily="18" charset="2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</m:e>
                        </m:func>
                      </m:e>
                    </m:func>
                  </m:oMath>
                </a14:m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738" y="863600"/>
                <a:ext cx="8077200" cy="5472652"/>
              </a:xfrm>
              <a:prstGeom prst="rect">
                <a:avLst/>
              </a:prstGeom>
              <a:blipFill rotWithShape="0">
                <a:blip r:embed="rId3"/>
                <a:stretch>
                  <a:fillRect l="-830" t="-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74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Inference for Brown-Resnick Process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77200" cy="5473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Semi-parametric: 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Use nonparametric estimates of the </a:t>
                </a:r>
                <a:r>
                  <a:rPr lang="en-US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and then regress function of </a:t>
                </a:r>
                <a:r>
                  <a:rPr lang="en-US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on the lag.  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Regress: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     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𝜒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,0</m:t>
                        </m:r>
                      </m:e>
                    </m:d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i="1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i="0" dirty="0" smtClean="0"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on</m:t>
                    </m:r>
                    <m:r>
                      <a:rPr lang="en-US" b="0" i="0" smtClean="0">
                        <a:latin typeface="Cambria Math"/>
                        <a:sym typeface="Symbol" pitchFamily="18" charset="2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fName>
                      <m:e>
                        <m:r>
                          <a:rPr lang="en-US" b="0" i="0" smtClean="0"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and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US" b="0" i="0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                         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𝜒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0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))</m:t>
                    </m:r>
                  </m:oMath>
                </a14:m>
                <a:r>
                  <a:rPr lang="en-US" i="1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on</m:t>
                    </m:r>
                    <m:r>
                      <a:rPr lang="en-US">
                        <a:latin typeface="Cambria Math"/>
                        <a:sym typeface="Symbol" pitchFamily="18" charset="2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fName>
                      <m:e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and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,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The intercepts and slopes become the respective estimates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  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Asymptotic properties of spatial </a:t>
                </a:r>
                <a:r>
                  <a:rPr lang="en-US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derived by Cho et al. (2013).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Pairwise likelihood: 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Maximize the </a:t>
                </a:r>
                <a:r>
                  <a:rPr lang="en-US" i="1" dirty="0" smtClean="0">
                    <a:solidFill>
                      <a:schemeClr val="accent2"/>
                    </a:solidFill>
                    <a:sym typeface="Symbol" pitchFamily="18" charset="2"/>
                  </a:rPr>
                  <a:t>pairwise likelihood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given by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77200" cy="5473293"/>
              </a:xfrm>
              <a:prstGeom prst="rect">
                <a:avLst/>
              </a:prstGeom>
              <a:blipFill rotWithShape="1">
                <a:blip r:embed="rId4"/>
                <a:stretch>
                  <a:fillRect l="-830" r="-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644147"/>
              </p:ext>
            </p:extLst>
          </p:nvPr>
        </p:nvGraphicFramePr>
        <p:xfrm>
          <a:off x="914400" y="5181600"/>
          <a:ext cx="669925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4" name="Equation" r:id="rId5" imgW="3429000" imgH="482400" progId="Equation.3">
                  <p:embed/>
                </p:oleObj>
              </mc:Choice>
              <mc:Fallback>
                <p:oleObj name="Equation" r:id="rId5" imgW="34290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669925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332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Inference for Brown-Resnick Process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77200" cy="5473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Semi-parametric: 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Use nonparametric estimates of the </a:t>
                </a:r>
                <a:r>
                  <a:rPr lang="en-US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and then regress function of </a:t>
                </a:r>
                <a:r>
                  <a:rPr lang="en-US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on the lag.  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Regress: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     2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𝜒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h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/>
                    <a:sym typeface="Symbol" pitchFamily="18" charset="2"/>
                  </a:rPr>
                  <a:t>)</a:t>
                </a:r>
                <a:r>
                  <a:rPr lang="en-US" i="1" dirty="0">
                    <a:latin typeface="Cambria Math"/>
                    <a:sym typeface="Symbol" pitchFamily="18" charset="2"/>
                  </a:rPr>
                  <a:t> </a:t>
                </a:r>
                <a:r>
                  <a:rPr lang="en-US" i="0" dirty="0" smtClean="0"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on</m:t>
                    </m:r>
                    <m:r>
                      <a:rPr lang="en-US" b="0" i="0" smtClean="0">
                        <a:latin typeface="Cambria Math"/>
                        <a:sym typeface="Symbol" pitchFamily="18" charset="2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fName>
                      <m:e>
                        <m:r>
                          <a:rPr lang="en-US" b="0" i="0" smtClean="0"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and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US" b="0" i="0" smtClean="0"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/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                         2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Φ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(1−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den>
                        </m:f>
                      </m:e>
                    </m:func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𝜒</m:t>
                        </m:r>
                      </m:e>
                    </m:acc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0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i="1" dirty="0">
                    <a:latin typeface="Cambria Math"/>
                    <a:sym typeface="Symbol" pitchFamily="18" charset="2"/>
                  </a:rPr>
                  <a:t>) </a:t>
                </a:r>
                <a:r>
                  <a:rPr lang="en-US" dirty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on</m:t>
                    </m:r>
                    <m:r>
                      <a:rPr lang="en-US">
                        <a:latin typeface="Cambria Math"/>
                        <a:sym typeface="Symbol" pitchFamily="18" charset="2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fName>
                      <m:e>
                        <m:r>
                          <a:rPr lang="en-US">
                            <a:latin typeface="Cambria Math"/>
                            <a:sym typeface="Symbol" pitchFamily="18" charset="2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and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sym typeface="Symbol" pitchFamily="18" charset="2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sym typeface="Symbol" pitchFamily="18" charset="2"/>
                              </a:rPr>
                              <m:t>𝑢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,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The intercepts and slopes become the respective estimates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  <a:sym typeface="Symbol" pitchFamily="18" charset="2"/>
                  </a:rPr>
                  <a:t>  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Asymptotic properties of spatial </a:t>
                </a:r>
                <a:r>
                  <a:rPr lang="en-US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extremogram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derived by Cho et al. (2013).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Pairwise likelihood: 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Maximize the </a:t>
                </a:r>
                <a:r>
                  <a:rPr lang="en-US" i="1" dirty="0" smtClean="0">
                    <a:solidFill>
                      <a:schemeClr val="accent2"/>
                    </a:solidFill>
                    <a:sym typeface="Symbol" pitchFamily="18" charset="2"/>
                  </a:rPr>
                  <a:t>pairwise likelihood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given by</a:t>
                </a: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ct val="50000"/>
                  </a:spcBef>
                </a:pP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77200" cy="5473293"/>
              </a:xfrm>
              <a:prstGeom prst="rect">
                <a:avLst/>
              </a:prstGeom>
              <a:blipFill rotWithShape="1">
                <a:blip r:embed="rId4"/>
                <a:stretch>
                  <a:fillRect l="-830" r="-1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564482"/>
              </p:ext>
            </p:extLst>
          </p:nvPr>
        </p:nvGraphicFramePr>
        <p:xfrm>
          <a:off x="914400" y="5181600"/>
          <a:ext cx="669925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8" name="Equation" r:id="rId5" imgW="3429000" imgH="482400" progId="Equation.3">
                  <p:embed/>
                </p:oleObj>
              </mc:Choice>
              <mc:Fallback>
                <p:oleObj name="Equation" r:id="rId5" imgW="3429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81600"/>
                        <a:ext cx="669925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525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Data Example:  extreme rainfall in Florida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446926"/>
              </p:ext>
            </p:extLst>
          </p:nvPr>
        </p:nvGraphicFramePr>
        <p:xfrm>
          <a:off x="1143000" y="1143000"/>
          <a:ext cx="6858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31" name="Acrobat Document" r:id="rId4" imgW="6858000" imgH="5143680" progId="AcroExch.Document.7">
                  <p:embed/>
                </p:oleObj>
              </mc:Choice>
              <mc:Fallback>
                <p:oleObj name="Acrobat Document" r:id="rId4" imgW="6858000" imgH="51436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1143000"/>
                        <a:ext cx="6858000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61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Data Example:  extreme rainfall in Florida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0772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Radar data: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Rainfall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in inches measured in 15-minutes intervals at points of a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spatial 2x2km grid.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Region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: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</a:t>
            </a:r>
            <a:endParaRPr lang="en-US" dirty="0" smtClean="0">
              <a:solidFill>
                <a:schemeClr val="accent2"/>
              </a:solidFill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120x120km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, results in 60x60=3600 measurement points in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space. Take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only wet season (June-September).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Block maxima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in space: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Subdivide in 10x10km squares, take maxima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of rainfall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over 25 locations in each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square. This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results in 12x12=144 spatial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maxima.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Temporal </a:t>
            </a:r>
            <a:r>
              <a:rPr lang="en-US" dirty="0">
                <a:solidFill>
                  <a:srgbClr val="FF0000"/>
                </a:solidFill>
                <a:sym typeface="Symbol" pitchFamily="18" charset="2"/>
              </a:rPr>
              <a:t>domain: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Analyze 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daily maxima and hourly accumulated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rainfall observations.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en-US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Fit our 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extremal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space-time model to daily/hourly maxima.</a:t>
            </a:r>
          </a:p>
        </p:txBody>
      </p:sp>
    </p:spTree>
    <p:extLst>
      <p:ext uri="{BB962C8B-B14F-4D97-AF65-F5344CB8AC3E}">
        <p14:creationId xmlns:p14="http://schemas.microsoft.com/office/powerpoint/2010/main" val="345103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Data Example:  extreme rainfall in Florida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077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Hourly accumulated rainfall time series in the wet season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2002 at 2 locations.</a:t>
            </a:r>
            <a:endParaRPr lang="en-US" dirty="0">
              <a:solidFill>
                <a:schemeClr val="accent2"/>
              </a:solidFill>
              <a:sym typeface="Symbol" pitchFamily="18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447047"/>
              </p:ext>
            </p:extLst>
          </p:nvPr>
        </p:nvGraphicFramePr>
        <p:xfrm>
          <a:off x="-156584" y="1738372"/>
          <a:ext cx="9273914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4" name="Acrobat Document" r:id="rId4" imgW="9753420" imgH="4648200" progId="AcroExch.Document.7">
                  <p:embed/>
                </p:oleObj>
              </mc:Choice>
              <mc:Fallback>
                <p:oleObj name="Acrobat Document" r:id="rId4" imgW="9753420" imgH="46482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56584" y="1738372"/>
                        <a:ext cx="9273914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56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Data Example:  extreme rainfall in Florida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077200" cy="45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Hourly accumulated rainfall fields for four time 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points.</a:t>
            </a:r>
            <a:endParaRPr lang="en-US" dirty="0">
              <a:solidFill>
                <a:schemeClr val="accent2"/>
              </a:solidFill>
              <a:sym typeface="Symbol" pitchFamily="18" charset="2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289029"/>
            <a:ext cx="70485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34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Data Example:  extreme rainfall in Florida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077200" cy="45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Empirical 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extremogram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in space (left) and time (right)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462393"/>
              </p:ext>
            </p:extLst>
          </p:nvPr>
        </p:nvGraphicFramePr>
        <p:xfrm>
          <a:off x="0" y="1828800"/>
          <a:ext cx="4572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2" name="Acrobat Document" r:id="rId4" imgW="3943131" imgH="3943215" progId="AcroExch.Document.7">
                  <p:embed/>
                </p:oleObj>
              </mc:Choice>
              <mc:Fallback>
                <p:oleObj name="Acrobat Document" r:id="rId4" imgW="3943131" imgH="3943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828800"/>
                        <a:ext cx="4572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00930"/>
              </p:ext>
            </p:extLst>
          </p:nvPr>
        </p:nvGraphicFramePr>
        <p:xfrm>
          <a:off x="4663440" y="1828800"/>
          <a:ext cx="4572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03" name="Acrobat Document" r:id="rId6" imgW="3943131" imgH="3943215" progId="AcroExch.Document.7">
                  <p:embed/>
                </p:oleObj>
              </mc:Choice>
              <mc:Fallback>
                <p:oleObj name="Acrobat Document" r:id="rId6" imgW="3943131" imgH="394321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3440" y="1828800"/>
                        <a:ext cx="4572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510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Data Example:  extreme rainfall in Florida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077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Empirical 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extremogram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in space (left) and time (right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): </a:t>
            </a:r>
            <a:br>
              <a:rPr lang="en-US" dirty="0" smtClean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spatial </a:t>
            </a:r>
            <a:r>
              <a:rPr lang="en-US" dirty="0" err="1" smtClean="0">
                <a:solidFill>
                  <a:schemeClr val="accent2"/>
                </a:solidFill>
                <a:sym typeface="Symbol" pitchFamily="18" charset="2"/>
              </a:rPr>
              <a:t>indep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 for lags &gt; 4; temporal </a:t>
            </a:r>
            <a:r>
              <a:rPr lang="en-US" dirty="0" err="1" smtClean="0">
                <a:solidFill>
                  <a:schemeClr val="accent2"/>
                </a:solidFill>
                <a:sym typeface="Symbol" pitchFamily="18" charset="2"/>
              </a:rPr>
              <a:t>indep</a:t>
            </a:r>
            <a:r>
              <a:rPr lang="en-US" dirty="0" smtClean="0">
                <a:solidFill>
                  <a:schemeClr val="accent2"/>
                </a:solidFill>
                <a:sym typeface="Symbol" pitchFamily="18" charset="2"/>
              </a:rPr>
              <a:t> for lags &gt; 6.</a:t>
            </a:r>
            <a:endParaRPr lang="en-US" dirty="0">
              <a:solidFill>
                <a:schemeClr val="accent2"/>
              </a:solidFill>
              <a:sym typeface="Symbol" pitchFamily="18" charset="2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1981200"/>
            <a:ext cx="78486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270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Data Example:  extreme rainfall in Florida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3400" y="838200"/>
            <a:ext cx="8077200" cy="45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Empirical </a:t>
            </a:r>
            <a:r>
              <a:rPr lang="en-US" dirty="0" err="1">
                <a:solidFill>
                  <a:schemeClr val="accent2"/>
                </a:solidFill>
                <a:sym typeface="Symbol" pitchFamily="18" charset="2"/>
              </a:rPr>
              <a:t>extremogram</a:t>
            </a:r>
            <a:r>
              <a:rPr lang="en-US" dirty="0">
                <a:solidFill>
                  <a:schemeClr val="accent2"/>
                </a:solidFill>
                <a:sym typeface="Symbol" pitchFamily="18" charset="2"/>
              </a:rPr>
              <a:t> in space (left) and time (right)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1905000"/>
            <a:ext cx="8582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9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raw_d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88201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38545483-9E87-4EFA-A799-F5EEBF74D57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256587" cy="1135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Data from Naveau et al. (2009).  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Precipitation in Bourgogne of France; 51 year maxima of daily precipitation.  Data has been adjusted for seasonality and </a:t>
            </a:r>
            <a:r>
              <a:rPr lang="en-US" sz="1800" dirty="0" err="1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orographic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effects.</a:t>
            </a:r>
            <a:r>
              <a:rPr lang="en-US" sz="1800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   </a:t>
            </a:r>
            <a:endParaRPr lang="en-US" sz="1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Illustration with French Precipitation Data</a:t>
            </a:r>
          </a:p>
        </p:txBody>
      </p:sp>
    </p:spTree>
    <p:extLst>
      <p:ext uri="{BB962C8B-B14F-4D97-AF65-F5344CB8AC3E}">
        <p14:creationId xmlns:p14="http://schemas.microsoft.com/office/powerpoint/2010/main" val="257221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Data Example:  extreme rainfall in Florida</a:t>
            </a:r>
            <a:endParaRPr lang="en-US" kern="0" dirty="0">
              <a:solidFill>
                <a:srgbClr val="FF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63600"/>
                <a:ext cx="8077200" cy="4112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  <a:sym typeface="Symbol" pitchFamily="18" charset="2"/>
                  </a:rPr>
                  <a:t>Computing conditional return maps.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+mn-lt"/>
                    <a:sym typeface="Symbol" pitchFamily="18" charset="2"/>
                  </a:rPr>
                  <a:t> such that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sym typeface="Symbol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𝑍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𝑍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&gt;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sym typeface="Symbol" pitchFamily="18" charset="2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</m:oMath>
                  </m:oMathPara>
                </a14:m>
                <a:endParaRPr lang="en-US" dirty="0" smtClean="0">
                  <a:solidFill>
                    <a:schemeClr val="accent4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where</a:t>
                </a:r>
                <a:r>
                  <a:rPr lang="en-US" dirty="0" smtClean="0">
                    <a:solidFill>
                      <a:schemeClr val="accent4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satisfies</a:t>
                </a:r>
                <a:r>
                  <a:rPr lang="en-US" dirty="0" smtClean="0">
                    <a:solidFill>
                      <a:schemeClr val="accent4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𝑍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4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&gt;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b="0" i="0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is pre-assigned.</a:t>
                </a: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A straightforward calculation shows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sym typeface="Symbol" pitchFamily="18" charset="2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must solve,</a:t>
                </a: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sym typeface="Symbol" pitchFamily="18" charset="2"/>
                        </a:rPr>
                        <m:t>=1−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uncPr>
                        <m:fName>
                          <m:f>
                            <m:f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sym typeface="Symbol" pitchFamily="18" charset="2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sym typeface="Symbol" pitchFamily="18" charset="2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sym typeface="Symbol" pitchFamily="18" charset="2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sym typeface="Symbol" pitchFamily="18" charset="2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/>
                                          <a:sym typeface="Symbol" pitchFamily="18" charset="2"/>
                                        </a:rPr>
                                        <m:t>𝑡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∗</m:t>
                                  </m:r>
                                </m:sup>
                              </m:sSup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𝐹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 pitchFamily="18" charset="2"/>
                                    </a:rPr>
                                    <m:t>𝐵𝑅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𝑐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, 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 pitchFamily="18" charset="2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  <a:sym typeface="Symbol" pitchFamily="18" charset="2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4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 smtClean="0">
                  <a:solidFill>
                    <a:schemeClr val="accent4"/>
                  </a:solidFill>
                  <a:sym typeface="Symbol" pitchFamily="18" charset="2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endParaRPr lang="en-US" dirty="0">
                  <a:solidFill>
                    <a:schemeClr val="accent4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63600"/>
                <a:ext cx="8077200" cy="4112344"/>
              </a:xfrm>
              <a:prstGeom prst="rect">
                <a:avLst/>
              </a:prstGeom>
              <a:blipFill rotWithShape="1">
                <a:blip r:embed="rId3"/>
                <a:stretch>
                  <a:fillRect l="-8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31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152400"/>
                <a:ext cx="8305800" cy="892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100-hour return maps </a:t>
                </a:r>
                <a:r>
                  <a:rPr lang="en-US" dirty="0" smtClean="0">
                    <a:solidFill>
                      <a:schemeClr val="accent4"/>
                    </a:solidFill>
                    <a:sym typeface="Symbol" pitchFamily="18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=.01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sym typeface="Symbol" pitchFamily="18" charset="2"/>
                  </a:rPr>
                  <a:t>):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 pitchFamily="18" charset="2"/>
                          </a:rPr>
                          <m:t>5,6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time lags = </a:t>
                </a:r>
                <a:r>
                  <a:rPr lang="en-US" dirty="0" smtClean="0">
                    <a:solidFill>
                      <a:schemeClr val="accent4"/>
                    </a:solidFill>
                    <a:sym typeface="Symbol" pitchFamily="18" charset="2"/>
                  </a:rPr>
                  <a:t>0,2,4,6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hours (left to right on top and then right to left on bottom), </a:t>
                </a:r>
                <a:r>
                  <a:rPr lang="en-US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quantiles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in inches.</a:t>
                </a:r>
                <a:endParaRPr lang="en-US" dirty="0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52400"/>
                <a:ext cx="8305800" cy="892552"/>
              </a:xfrm>
              <a:prstGeom prst="rect">
                <a:avLst/>
              </a:prstGeom>
              <a:blipFill rotWithShape="1">
                <a:blip r:embed="rId3"/>
                <a:stretch>
                  <a:fillRect l="-808" b="-75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1227326"/>
            <a:ext cx="7038975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386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3E04B601-F639-482A-A249-71F544CBDB30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637587" cy="5170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For dependent data, it is often infeasible to compute the exact likelihood based on some model.  An alternative is to combine likelihoods based on subsets of the data.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To fix ideas, consider the following data/model setup:</a:t>
            </a:r>
            <a:b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</a:b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(Here we have already assumed that the data has been transformed to a stationary process with unit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Frechet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marginals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.)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Data: </a:t>
            </a:r>
            <a:r>
              <a:rPr lang="en-US" dirty="0">
                <a:solidFill>
                  <a:srgbClr val="FF3300"/>
                </a:solidFill>
                <a:cs typeface="Arial" pitchFamily="34" charset="0"/>
                <a:sym typeface="Symbol"/>
              </a:rPr>
              <a:t> </a:t>
            </a:r>
            <a:r>
              <a:rPr lang="en-US" dirty="0">
                <a:cs typeface="Arial" pitchFamily="34" charset="0"/>
                <a:sym typeface="Symbol"/>
              </a:rPr>
              <a:t>Y(s</a:t>
            </a:r>
            <a:r>
              <a:rPr lang="en-US" baseline="-25000" dirty="0">
                <a:cs typeface="Arial" pitchFamily="34" charset="0"/>
                <a:sym typeface="Symbol"/>
              </a:rPr>
              <a:t>1</a:t>
            </a:r>
            <a:r>
              <a:rPr lang="en-US" dirty="0">
                <a:cs typeface="Arial" pitchFamily="34" charset="0"/>
                <a:sym typeface="Symbol"/>
              </a:rPr>
              <a:t>), …, Y(</a:t>
            </a:r>
            <a:r>
              <a:rPr lang="en-US" dirty="0" err="1"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cs typeface="Arial" pitchFamily="34" charset="0"/>
                <a:sym typeface="Symbol"/>
              </a:rPr>
              <a:t>N</a:t>
            </a:r>
            <a:r>
              <a:rPr lang="en-US" dirty="0">
                <a:cs typeface="Arial" pitchFamily="34" charset="0"/>
                <a:sym typeface="Symbol"/>
              </a:rPr>
              <a:t>) 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  <a:sym typeface="Symbol"/>
              </a:rPr>
              <a:t>  (field sampled at locations </a:t>
            </a:r>
            <a:r>
              <a:rPr lang="en-US" dirty="0">
                <a:cs typeface="Arial" pitchFamily="34" charset="0"/>
                <a:sym typeface="Symbol"/>
              </a:rPr>
              <a:t>s</a:t>
            </a:r>
            <a:r>
              <a:rPr lang="en-US" baseline="-25000" dirty="0">
                <a:cs typeface="Arial" pitchFamily="34" charset="0"/>
                <a:sym typeface="Symbol"/>
              </a:rPr>
              <a:t>1</a:t>
            </a:r>
            <a:r>
              <a:rPr lang="en-US" dirty="0">
                <a:cs typeface="Arial" pitchFamily="34" charset="0"/>
                <a:sym typeface="Symbol"/>
              </a:rPr>
              <a:t>, …, </a:t>
            </a:r>
            <a:r>
              <a:rPr lang="en-US" dirty="0" err="1"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cs typeface="Arial" pitchFamily="34" charset="0"/>
                <a:sym typeface="Symbol"/>
              </a:rPr>
              <a:t>N</a:t>
            </a:r>
            <a:r>
              <a:rPr lang="en-US" baseline="-25000" dirty="0">
                <a:cs typeface="Arial" pitchFamily="34" charset="0"/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  <a:sym typeface="Symbol"/>
              </a:rPr>
              <a:t>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Model: 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max-stable model defined via the limit process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                   </a:t>
            </a:r>
            <a:r>
              <a:rPr lang="en-US" dirty="0" err="1">
                <a:latin typeface="Arial" pitchFamily="34" charset="0"/>
                <a:cs typeface="Arial" pitchFamily="34" charset="0"/>
                <a:sym typeface="Symbol"/>
              </a:rPr>
              <a:t>max</a:t>
            </a:r>
            <a:r>
              <a:rPr lang="en-US" baseline="-25000" dirty="0" err="1">
                <a:latin typeface="Arial" pitchFamily="34" charset="0"/>
                <a:cs typeface="Arial" pitchFamily="34" charset="0"/>
                <a:sym typeface="Symbol"/>
              </a:rPr>
              <a:t>j</a:t>
            </a:r>
            <a:r>
              <a:rPr lang="en-US" baseline="-25000" dirty="0">
                <a:latin typeface="Arial" pitchFamily="34" charset="0"/>
                <a:cs typeface="Arial" pitchFamily="34" charset="0"/>
                <a:sym typeface="Symbol"/>
              </a:rPr>
              <a:t>=1,…,</a:t>
            </a:r>
            <a:r>
              <a:rPr lang="en-US" baseline="-25000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en-US" dirty="0" err="1">
                <a:latin typeface="Arial" pitchFamily="34" charset="0"/>
                <a:cs typeface="Arial" pitchFamily="34" charset="0"/>
                <a:sym typeface="Symbol"/>
              </a:rPr>
              <a:t>Y</a:t>
            </a:r>
            <a:r>
              <a:rPr lang="en-US" baseline="-25000" dirty="0" err="1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en-US" baseline="30000" dirty="0">
                <a:latin typeface="Arial" pitchFamily="34" charset="0"/>
                <a:cs typeface="Arial" pitchFamily="34" charset="0"/>
                <a:sym typeface="Symbol"/>
              </a:rPr>
              <a:t>(j)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(s)  </a:t>
            </a:r>
            <a:r>
              <a:rPr lang="en-US" dirty="0">
                <a:latin typeface="Arial"/>
                <a:cs typeface="Arial"/>
                <a:sym typeface="Symbol"/>
              </a:rPr>
              <a:t>→</a:t>
            </a:r>
            <a:r>
              <a:rPr lang="en-US" baseline="-25000" dirty="0">
                <a:latin typeface="Arial"/>
                <a:cs typeface="Arial"/>
                <a:sym typeface="Symbol"/>
              </a:rPr>
              <a:t>d</a:t>
            </a:r>
            <a:r>
              <a:rPr lang="en-US" dirty="0">
                <a:latin typeface="Arial"/>
                <a:cs typeface="Arial"/>
                <a:sym typeface="Symbol"/>
              </a:rPr>
              <a:t> X(s),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latin typeface="Arial" pitchFamily="34" charset="0"/>
                <a:cs typeface="Arial" pitchFamily="34" charset="0"/>
              </a:rPr>
              <a:t>(s) = Y(s /(log n)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1/</a:t>
            </a:r>
            <a:r>
              <a:rPr lang="en-US" baseline="30000" dirty="0">
                <a:latin typeface="Symbol" pitchFamily="18" charset="2"/>
                <a:cs typeface="Arial" pitchFamily="34" charset="0"/>
              </a:rPr>
              <a:t>b</a:t>
            </a:r>
            <a:r>
              <a:rPr lang="en-US" dirty="0">
                <a:cs typeface="Arial" pitchFamily="34" charset="0"/>
              </a:rPr>
              <a:t>)) =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Symbol" pitchFamily="18" charset="2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1/log(</a:t>
            </a:r>
            <a:r>
              <a:rPr lang="en-US" dirty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>
                <a:latin typeface="Arial" pitchFamily="34" charset="0"/>
                <a:cs typeface="Arial" pitchFamily="34" charset="0"/>
              </a:rPr>
              <a:t>(Z(s/(log n)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1/</a:t>
            </a:r>
            <a:r>
              <a:rPr lang="en-US" baseline="30000" dirty="0">
                <a:latin typeface="Symbol" pitchFamily="18" charset="2"/>
                <a:cs typeface="Arial" pitchFamily="34" charset="0"/>
              </a:rPr>
              <a:t>b</a:t>
            </a:r>
            <a:r>
              <a:rPr lang="en-US" dirty="0">
                <a:cs typeface="Arial" pitchFamily="34" charset="0"/>
              </a:rPr>
              <a:t>))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  </a:t>
            </a:r>
            <a:r>
              <a:rPr lang="en-US" dirty="0">
                <a:latin typeface="Arial" pitchFamily="34" charset="0"/>
                <a:cs typeface="Arial" pitchFamily="34" charset="0"/>
              </a:rPr>
              <a:t>Z(s) </a:t>
            </a:r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is a GP with correlation function </a:t>
            </a:r>
            <a:r>
              <a:rPr lang="en-US" dirty="0">
                <a:latin typeface="Symbol" pitchFamily="18" charset="2"/>
                <a:cs typeface="Arial" pitchFamily="34" charset="0"/>
              </a:rPr>
              <a:t>r</a:t>
            </a:r>
            <a:r>
              <a:rPr lang="en-US" dirty="0">
                <a:latin typeface="Arial" pitchFamily="34" charset="0"/>
                <a:cs typeface="Arial" pitchFamily="34" charset="0"/>
              </a:rPr>
              <a:t>(|s-t|) = exp{-|s-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t|</a:t>
            </a:r>
            <a:r>
              <a:rPr lang="en-US" baseline="30000" dirty="0" err="1">
                <a:latin typeface="Symbol" pitchFamily="18" charset="2"/>
                <a:cs typeface="Arial" pitchFamily="34" charset="0"/>
              </a:rPr>
              <a:t>b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latin typeface="Symbol" pitchFamily="18" charset="2"/>
                <a:cs typeface="Arial" pitchFamily="34" charset="0"/>
              </a:rPr>
              <a:t>f}</a:t>
            </a:r>
            <a:endParaRPr lang="en-US" dirty="0">
              <a:solidFill>
                <a:schemeClr val="accent2"/>
              </a:solidFill>
              <a:latin typeface="+mn-lt"/>
              <a:cs typeface="Arial" pitchFamily="34" charset="0"/>
              <a:sym typeface="Symbol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Estimation—composite likelihood approach</a:t>
            </a:r>
          </a:p>
        </p:txBody>
      </p:sp>
    </p:spTree>
    <p:extLst>
      <p:ext uri="{BB962C8B-B14F-4D97-AF65-F5344CB8AC3E}">
        <p14:creationId xmlns:p14="http://schemas.microsoft.com/office/powerpoint/2010/main" val="2099776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974C7544-C469-4C75-81CC-2A8BC0E1BB2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256587" cy="535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 err="1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Bivariate</a:t>
            </a: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 likelihood: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For two locations </a:t>
            </a:r>
            <a:r>
              <a:rPr lang="en-US" dirty="0" err="1">
                <a:latin typeface="+mn-lt"/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latin typeface="+mn-lt"/>
                <a:cs typeface="Arial" pitchFamily="34" charset="0"/>
                <a:sym typeface="Symbol"/>
              </a:rPr>
              <a:t>i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and </a:t>
            </a:r>
            <a:r>
              <a:rPr lang="en-US" dirty="0" err="1">
                <a:latin typeface="+mn-lt"/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latin typeface="+mn-lt"/>
                <a:cs typeface="Arial" pitchFamily="34" charset="0"/>
                <a:sym typeface="Symbol"/>
              </a:rPr>
              <a:t>j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,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denote the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pairwise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likelihood by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Arial" pitchFamily="34" charset="0"/>
                <a:sym typeface="Symbol"/>
              </a:rPr>
              <a:t>              </a:t>
            </a:r>
            <a:r>
              <a:rPr lang="en-US" dirty="0">
                <a:cs typeface="Arial" pitchFamily="34" charset="0"/>
                <a:sym typeface="Symbol"/>
              </a:rPr>
              <a:t>f(y(</a:t>
            </a:r>
            <a:r>
              <a:rPr lang="en-US" dirty="0" err="1"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cs typeface="Arial" pitchFamily="34" charset="0"/>
                <a:sym typeface="Symbol"/>
              </a:rPr>
              <a:t>i</a:t>
            </a:r>
            <a:r>
              <a:rPr lang="en-US" dirty="0">
                <a:cs typeface="Arial" pitchFamily="34" charset="0"/>
                <a:sym typeface="Symbol"/>
              </a:rPr>
              <a:t>), y(</a:t>
            </a:r>
            <a:r>
              <a:rPr lang="en-US" dirty="0" err="1"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cs typeface="Arial" pitchFamily="34" charset="0"/>
                <a:sym typeface="Symbol"/>
              </a:rPr>
              <a:t>j</a:t>
            </a:r>
            <a:r>
              <a:rPr lang="en-US" dirty="0">
                <a:cs typeface="Arial" pitchFamily="34" charset="0"/>
                <a:sym typeface="Symbol"/>
              </a:rPr>
              <a:t>); </a:t>
            </a:r>
            <a:r>
              <a:rPr lang="en-US" dirty="0" err="1">
                <a:latin typeface="Symbol" pitchFamily="18" charset="2"/>
                <a:cs typeface="Arial" pitchFamily="34" charset="0"/>
              </a:rPr>
              <a:t>d</a:t>
            </a:r>
            <a:r>
              <a:rPr lang="en-US" baseline="-25000" dirty="0" err="1">
                <a:latin typeface="+mn-lt"/>
                <a:cs typeface="Arial" pitchFamily="34" charset="0"/>
              </a:rPr>
              <a:t>i,j</a:t>
            </a:r>
            <a:r>
              <a:rPr lang="en-US" dirty="0">
                <a:latin typeface="Symbol" pitchFamily="18" charset="2"/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  <a:sym typeface="Symbol"/>
              </a:rPr>
              <a:t>) =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∂</a:t>
            </a:r>
            <a:r>
              <a:rPr lang="en-US" baseline="30000" dirty="0">
                <a:latin typeface="Times New Roman"/>
                <a:cs typeface="Times New Roman"/>
                <a:sym typeface="Symbol"/>
              </a:rPr>
              <a:t>2</a:t>
            </a:r>
            <a:r>
              <a:rPr lang="en-US" dirty="0">
                <a:latin typeface="Times New Roman"/>
                <a:cs typeface="Times New Roman"/>
                <a:sym typeface="Symbol"/>
              </a:rPr>
              <a:t>/(∂</a:t>
            </a:r>
            <a:r>
              <a:rPr lang="en-US" dirty="0" err="1">
                <a:latin typeface="Times New Roman"/>
                <a:cs typeface="Times New Roman"/>
                <a:sym typeface="Symbol"/>
              </a:rPr>
              <a:t>x∂y</a:t>
            </a:r>
            <a:r>
              <a:rPr lang="en-US" dirty="0">
                <a:latin typeface="Times New Roman"/>
                <a:cs typeface="Times New Roman"/>
                <a:sym typeface="Symbol"/>
              </a:rPr>
              <a:t>) 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F(</a:t>
            </a:r>
            <a:r>
              <a:rPr lang="en-US" dirty="0">
                <a:cs typeface="Arial" pitchFamily="34" charset="0"/>
                <a:sym typeface="Symbol"/>
              </a:rPr>
              <a:t>Y(</a:t>
            </a:r>
            <a:r>
              <a:rPr lang="en-US" dirty="0" err="1"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cs typeface="Arial" pitchFamily="34" charset="0"/>
                <a:sym typeface="Symbol"/>
              </a:rPr>
              <a:t>i</a:t>
            </a:r>
            <a:r>
              <a:rPr lang="en-US" dirty="0">
                <a:cs typeface="Arial" pitchFamily="34" charset="0"/>
                <a:sym typeface="Symbol"/>
              </a:rPr>
              <a:t>)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≤</a:t>
            </a:r>
            <a:r>
              <a:rPr lang="en-US" dirty="0">
                <a:cs typeface="Arial" pitchFamily="34" charset="0"/>
                <a:sym typeface="Symbol"/>
              </a:rPr>
              <a:t> x, Y (</a:t>
            </a:r>
            <a:r>
              <a:rPr lang="en-US" dirty="0" err="1"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cs typeface="Arial" pitchFamily="34" charset="0"/>
                <a:sym typeface="Symbol"/>
              </a:rPr>
              <a:t>j</a:t>
            </a:r>
            <a:r>
              <a:rPr lang="en-US" dirty="0">
                <a:cs typeface="Arial" pitchFamily="34" charset="0"/>
                <a:sym typeface="Symbol"/>
              </a:rPr>
              <a:t>)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≤ x)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Times New Roman"/>
                <a:cs typeface="Times New Roman"/>
                <a:sym typeface="Symbol"/>
              </a:rPr>
              <a:t>where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F </a:t>
            </a:r>
            <a:r>
              <a:rPr lang="en-US" dirty="0">
                <a:solidFill>
                  <a:schemeClr val="accent2"/>
                </a:solidFill>
                <a:latin typeface="Times New Roman"/>
                <a:cs typeface="Times New Roman"/>
                <a:sym typeface="Symbol"/>
              </a:rPr>
              <a:t>is the CDF</a:t>
            </a:r>
            <a:r>
              <a:rPr lang="en-US" dirty="0">
                <a:solidFill>
                  <a:schemeClr val="accent2"/>
                </a:solidFill>
                <a:cs typeface="Arial" pitchFamily="34" charset="0"/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cs typeface="Arial" pitchFamily="34" charset="0"/>
                <a:sym typeface="Symbol"/>
              </a:rPr>
              <a:t>F(Y(</a:t>
            </a:r>
            <a:r>
              <a:rPr lang="en-US" dirty="0" err="1"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cs typeface="Arial" pitchFamily="34" charset="0"/>
                <a:sym typeface="Symbol"/>
              </a:rPr>
              <a:t>i</a:t>
            </a:r>
            <a:r>
              <a:rPr lang="en-US" dirty="0">
                <a:cs typeface="Arial" pitchFamily="34" charset="0"/>
                <a:sym typeface="Symbol"/>
              </a:rPr>
              <a:t>) </a:t>
            </a:r>
            <a:r>
              <a:rPr lang="en-US" dirty="0">
                <a:latin typeface="Times New Roman"/>
                <a:cs typeface="Times New Roman"/>
                <a:sym typeface="Symbol"/>
              </a:rPr>
              <a:t>≤</a:t>
            </a:r>
            <a:r>
              <a:rPr lang="en-US" dirty="0">
                <a:cs typeface="Arial" pitchFamily="34" charset="0"/>
                <a:sym typeface="Symbol"/>
              </a:rPr>
              <a:t> x, Y (</a:t>
            </a:r>
            <a:r>
              <a:rPr lang="en-US" dirty="0" err="1">
                <a:cs typeface="Arial" pitchFamily="34" charset="0"/>
                <a:sym typeface="Symbol"/>
              </a:rPr>
              <a:t>s</a:t>
            </a:r>
            <a:r>
              <a:rPr lang="en-US" baseline="-25000" dirty="0" err="1">
                <a:cs typeface="Arial" pitchFamily="34" charset="0"/>
                <a:sym typeface="Symbol"/>
              </a:rPr>
              <a:t>j</a:t>
            </a:r>
            <a:r>
              <a:rPr lang="en-US" dirty="0">
                <a:cs typeface="Arial" pitchFamily="34" charset="0"/>
                <a:sym typeface="Symbol"/>
              </a:rPr>
              <a:t>)</a:t>
            </a:r>
            <a:r>
              <a:rPr lang="en-US" dirty="0">
                <a:latin typeface="Times New Roman"/>
                <a:cs typeface="Times New Roman"/>
                <a:sym typeface="Symbol"/>
              </a:rPr>
              <a:t> ≤ x)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latin typeface="Times New Roman"/>
                <a:cs typeface="Times New Roman"/>
                <a:sym typeface="Symbol"/>
              </a:rPr>
              <a:t>          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=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</a:t>
            </a:r>
            <a:r>
              <a:rPr lang="en-US" dirty="0">
                <a:cs typeface="Arial" pitchFamily="34" charset="0"/>
                <a:sym typeface="Symbol"/>
              </a:rPr>
              <a:t>exp</a:t>
            </a:r>
            <a:r>
              <a:rPr lang="en-US" sz="2800" dirty="0">
                <a:cs typeface="Arial" pitchFamily="34" charset="0"/>
                <a:sym typeface="Symbol"/>
              </a:rPr>
              <a:t>{</a:t>
            </a:r>
            <a:r>
              <a:rPr lang="en-US" dirty="0">
                <a:cs typeface="Arial" pitchFamily="34" charset="0"/>
                <a:sym typeface="Symbol"/>
              </a:rPr>
              <a:t>-</a:t>
            </a:r>
            <a:r>
              <a:rPr lang="en-US" sz="2400" dirty="0">
                <a:cs typeface="Arial" pitchFamily="34" charset="0"/>
                <a:sym typeface="Symbol"/>
              </a:rPr>
              <a:t>(</a:t>
            </a:r>
            <a:r>
              <a:rPr lang="en-US" dirty="0">
                <a:sym typeface="Symbol"/>
              </a:rPr>
              <a:t>x</a:t>
            </a:r>
            <a:r>
              <a:rPr lang="en-US" baseline="30000" dirty="0">
                <a:sym typeface="Symbol"/>
              </a:rPr>
              <a:t>-1</a:t>
            </a:r>
            <a:r>
              <a:rPr lang="en-US" dirty="0">
                <a:latin typeface="Symbol" pitchFamily="18" charset="2"/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dirty="0">
                <a:sym typeface="Symbol"/>
              </a:rPr>
              <a:t>log(y/x)/(2</a:t>
            </a:r>
            <a:r>
              <a:rPr lang="en-US" dirty="0">
                <a:latin typeface="Symbol" pitchFamily="18" charset="2"/>
                <a:sym typeface="Symbol"/>
              </a:rPr>
              <a:t>d</a:t>
            </a:r>
            <a:r>
              <a:rPr lang="en-US" dirty="0">
                <a:sym typeface="Symbol"/>
              </a:rPr>
              <a:t>) + </a:t>
            </a:r>
            <a:r>
              <a:rPr lang="en-US" dirty="0">
                <a:latin typeface="Symbol" pitchFamily="18" charset="2"/>
                <a:sym typeface="Symbol"/>
              </a:rPr>
              <a:t>d</a:t>
            </a:r>
            <a:r>
              <a:rPr lang="en-US" sz="2400" dirty="0">
                <a:sym typeface="Symbol"/>
              </a:rPr>
              <a:t>)</a:t>
            </a:r>
            <a:r>
              <a:rPr lang="en-US" dirty="0">
                <a:sym typeface="Symbol"/>
              </a:rPr>
              <a:t> + y</a:t>
            </a:r>
            <a:r>
              <a:rPr lang="en-US" baseline="30000" dirty="0">
                <a:sym typeface="Symbol"/>
              </a:rPr>
              <a:t>-1</a:t>
            </a:r>
            <a:r>
              <a:rPr lang="en-US" dirty="0">
                <a:latin typeface="Symbol" pitchFamily="18" charset="2"/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dirty="0">
                <a:sym typeface="Symbol"/>
              </a:rPr>
              <a:t>log(x/y)/(2</a:t>
            </a:r>
            <a:r>
              <a:rPr lang="en-US" dirty="0">
                <a:latin typeface="Symbol" pitchFamily="18" charset="2"/>
                <a:sym typeface="Symbol"/>
              </a:rPr>
              <a:t>d</a:t>
            </a:r>
            <a:r>
              <a:rPr lang="en-US" dirty="0">
                <a:sym typeface="Symbol"/>
              </a:rPr>
              <a:t>) + </a:t>
            </a:r>
            <a:r>
              <a:rPr lang="en-US" dirty="0">
                <a:latin typeface="Symbol" pitchFamily="18" charset="2"/>
                <a:sym typeface="Symbol"/>
              </a:rPr>
              <a:t>d</a:t>
            </a:r>
            <a:r>
              <a:rPr lang="en-US" sz="2400" dirty="0">
                <a:sym typeface="Symbol"/>
              </a:rPr>
              <a:t>))</a:t>
            </a:r>
            <a:r>
              <a:rPr lang="en-US" sz="2800" dirty="0">
                <a:sym typeface="Symbol"/>
              </a:rPr>
              <a:t>}</a:t>
            </a:r>
            <a:r>
              <a:rPr lang="en-US" dirty="0">
                <a:sym typeface="Symbol"/>
              </a:rPr>
              <a:t>,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Symbol" pitchFamily="18" charset="2"/>
                <a:cs typeface="Arial" pitchFamily="34" charset="0"/>
              </a:rPr>
              <a:t>d</a:t>
            </a:r>
            <a:r>
              <a:rPr lang="en-US" baseline="-25000" dirty="0" err="1">
                <a:cs typeface="Arial" pitchFamily="34" charset="0"/>
              </a:rPr>
              <a:t>i,j</a:t>
            </a:r>
            <a:r>
              <a:rPr lang="en-US" dirty="0">
                <a:latin typeface="Symbol" pitchFamily="18" charset="2"/>
                <a:cs typeface="Arial" pitchFamily="34" charset="0"/>
              </a:rPr>
              <a:t> = </a:t>
            </a:r>
            <a:r>
              <a:rPr lang="en-US" dirty="0">
                <a:latin typeface="Arial" pitchFamily="34" charset="0"/>
                <a:cs typeface="Arial" pitchFamily="34" charset="0"/>
              </a:rPr>
              <a:t>|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</a:t>
            </a:r>
            <a:r>
              <a:rPr lang="en-US" baseline="-25000" dirty="0" err="1">
                <a:latin typeface="Arial" pitchFamily="34" charset="0"/>
                <a:cs typeface="Arial" pitchFamily="34" charset="0"/>
              </a:rPr>
              <a:t>j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|</a:t>
            </a:r>
            <a:r>
              <a:rPr lang="en-US" baseline="30000" dirty="0" err="1">
                <a:latin typeface="Symbol" pitchFamily="18" charset="2"/>
                <a:cs typeface="Arial" pitchFamily="34" charset="0"/>
              </a:rPr>
              <a:t>b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latin typeface="Symbol" pitchFamily="18" charset="2"/>
                <a:cs typeface="Arial" pitchFamily="34" charset="0"/>
              </a:rPr>
              <a:t>f</a:t>
            </a:r>
            <a:r>
              <a:rPr lang="en-US" dirty="0">
                <a:latin typeface="+mn-lt"/>
                <a:cs typeface="Arial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is a function of the parameters </a:t>
            </a:r>
            <a:r>
              <a:rPr lang="en-US" dirty="0">
                <a:latin typeface="Symbol" pitchFamily="18" charset="2"/>
                <a:cs typeface="Arial" pitchFamily="34" charset="0"/>
              </a:rPr>
              <a:t>b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</a:rPr>
              <a:t>and</a:t>
            </a:r>
            <a:r>
              <a:rPr lang="en-US" dirty="0">
                <a:latin typeface="Symbol" pitchFamily="18" charset="2"/>
                <a:cs typeface="Arial" pitchFamily="34" charset="0"/>
              </a:rPr>
              <a:t> f.</a:t>
            </a:r>
            <a:endParaRPr lang="en-US" dirty="0">
              <a:solidFill>
                <a:srgbClr val="FF3300"/>
              </a:solidFill>
              <a:latin typeface="+mn-lt"/>
              <a:cs typeface="Arial" pitchFamily="34" charset="0"/>
              <a:sym typeface="Symbol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 err="1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Pairwise</a:t>
            </a: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 log-likelihood: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 "/>
              <a:defRPr/>
            </a:pPr>
            <a:r>
              <a:rPr lang="en-US" dirty="0">
                <a:latin typeface="Symbol" pitchFamily="18" charset="2"/>
                <a:cs typeface="Arial"/>
                <a:sym typeface="Symbol"/>
              </a:rPr>
              <a:t>         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 "/>
              <a:defRPr/>
            </a:pP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Estimation—composite likelihood approach</a:t>
            </a:r>
          </a:p>
        </p:txBody>
      </p:sp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1524000" y="5334000"/>
          <a:ext cx="4816475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Equation" r:id="rId3" imgW="2463480" imgH="545760" progId="Equation.3">
                  <p:embed/>
                </p:oleObj>
              </mc:Choice>
              <mc:Fallback>
                <p:oleObj name="Equation" r:id="rId3" imgW="24634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0"/>
                        <a:ext cx="4816475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87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59C074FC-4EE9-4132-ACC2-9F95A416383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256587" cy="609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Potential drawbacks in using all pairs:</a:t>
            </a:r>
            <a:endParaRPr lang="en-US" dirty="0">
              <a:solidFill>
                <a:srgbClr val="FF3300"/>
              </a:solidFill>
              <a:latin typeface="+mn-lt"/>
              <a:cs typeface="Arial" pitchFamily="34" charset="0"/>
              <a:sym typeface="Symbol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  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Still may be computationally intense with 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N</a:t>
            </a:r>
            <a:r>
              <a:rPr lang="en-US" baseline="30000" dirty="0">
                <a:latin typeface="+mn-lt"/>
                <a:cs typeface="Arial" pitchFamily="34" charset="0"/>
                <a:sym typeface="Symbol"/>
              </a:rPr>
              <a:t>2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terms in sum.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  Lack of consistency (especially if the process has long memory)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  Can experience huge loss in efficiency.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Remedy? 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Use only </a:t>
            </a:r>
            <a:r>
              <a:rPr lang="en-US" i="1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neares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t neighbors in computing the </a:t>
            </a:r>
            <a:r>
              <a:rPr lang="en-US" dirty="0" err="1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pairwise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likelihood terms.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Tx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Use only neighbors within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  <a:t> distance </a:t>
            </a:r>
            <a:r>
              <a:rPr lang="en-US" dirty="0">
                <a:solidFill>
                  <a:schemeClr val="tx2"/>
                </a:solidFill>
                <a:latin typeface="+mn-lt"/>
                <a:cs typeface="Arial"/>
                <a:sym typeface="Symbol"/>
              </a:rPr>
              <a:t>L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  <a:t>.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Arial"/>
                <a:sym typeface="Symbol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  <a:t>The new criterion becomes</a:t>
            </a:r>
            <a:b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</a:br>
            <a: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  <a:t/>
            </a:r>
            <a:b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</a:br>
            <a:endParaRPr lang="en-US" dirty="0">
              <a:solidFill>
                <a:schemeClr val="accent2"/>
              </a:solidFill>
              <a:latin typeface="+mn-lt"/>
              <a:cs typeface="Arial"/>
              <a:sym typeface="Symbol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Tx/>
              <a:buAutoNum type="arabicPeriod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  <a:t>Use only nearest </a:t>
            </a:r>
            <a:r>
              <a:rPr lang="en-US" dirty="0">
                <a:latin typeface="+mn-lt"/>
                <a:cs typeface="Arial"/>
                <a:sym typeface="Symbol"/>
              </a:rPr>
              <a:t>K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  <a:t> neighbors.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Arial"/>
                <a:sym typeface="Symbol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  <a:t>If </a:t>
            </a:r>
            <a:r>
              <a:rPr lang="en-US" dirty="0">
                <a:latin typeface="+mn-lt"/>
                <a:cs typeface="Arial"/>
                <a:sym typeface="Symbol"/>
              </a:rPr>
              <a:t>D</a:t>
            </a:r>
            <a:r>
              <a:rPr lang="en-US" baseline="-25000" dirty="0">
                <a:latin typeface="+mn-lt"/>
                <a:cs typeface="Arial"/>
                <a:sym typeface="Symbol"/>
              </a:rPr>
              <a:t>i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/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cs typeface="Arial"/>
                <a:sym typeface="Symbol"/>
              </a:rPr>
              <a:t>denotes the distance of </a:t>
            </a:r>
            <a:r>
              <a:rPr lang="en-US" dirty="0" err="1">
                <a:cs typeface="Arial"/>
                <a:sym typeface="Symbol"/>
              </a:rPr>
              <a:t>k</a:t>
            </a:r>
            <a:r>
              <a:rPr lang="en-US" dirty="0" err="1">
                <a:solidFill>
                  <a:schemeClr val="accent2"/>
                </a:solidFill>
                <a:cs typeface="Arial"/>
                <a:sym typeface="Symbol"/>
              </a:rPr>
              <a:t>th</a:t>
            </a:r>
            <a:r>
              <a:rPr lang="en-US" dirty="0">
                <a:solidFill>
                  <a:schemeClr val="accent2"/>
                </a:solidFill>
                <a:cs typeface="Arial"/>
                <a:sym typeface="Symbol"/>
              </a:rPr>
              <a:t> nearest neighbor to </a:t>
            </a:r>
            <a:r>
              <a:rPr lang="en-US" dirty="0" err="1">
                <a:cs typeface="Arial"/>
                <a:sym typeface="Symbol"/>
              </a:rPr>
              <a:t>s</a:t>
            </a:r>
            <a:r>
              <a:rPr lang="en-US" baseline="-25000" dirty="0" err="1">
                <a:cs typeface="Arial"/>
                <a:sym typeface="Symbol"/>
              </a:rPr>
              <a:t>i</a:t>
            </a:r>
            <a:r>
              <a:rPr lang="en-US" dirty="0">
                <a:solidFill>
                  <a:schemeClr val="accent2"/>
                </a:solidFill>
                <a:cs typeface="Arial"/>
                <a:sym typeface="Symbol"/>
              </a:rPr>
              <a:t> , then criterion is</a:t>
            </a:r>
            <a:br>
              <a:rPr lang="en-US" dirty="0">
                <a:solidFill>
                  <a:schemeClr val="accent2"/>
                </a:solidFill>
                <a:cs typeface="Arial"/>
                <a:sym typeface="Symbol"/>
              </a:rPr>
            </a:b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Arial"/>
                <a:sym typeface="Symbol"/>
              </a:rPr>
              <a:t>  </a:t>
            </a: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Font typeface="Symbol" pitchFamily="18" charset="2"/>
              <a:buChar char=" "/>
              <a:defRPr/>
            </a:pP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Estimation—composite likelihood approach</a:t>
            </a:r>
          </a:p>
        </p:txBody>
      </p:sp>
      <p:graphicFrame>
        <p:nvGraphicFramePr>
          <p:cNvPr id="8194" name="Object 10"/>
          <p:cNvGraphicFramePr>
            <a:graphicFrameLocks noChangeAspect="1"/>
          </p:cNvGraphicFramePr>
          <p:nvPr/>
        </p:nvGraphicFramePr>
        <p:xfrm>
          <a:off x="1371600" y="4191000"/>
          <a:ext cx="506253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4" name="Equation" r:id="rId3" imgW="2590560" imgH="482400" progId="Equation.3">
                  <p:embed/>
                </p:oleObj>
              </mc:Choice>
              <mc:Fallback>
                <p:oleObj name="Equation" r:id="rId3" imgW="2590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5062538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958651"/>
              </p:ext>
            </p:extLst>
          </p:nvPr>
        </p:nvGraphicFramePr>
        <p:xfrm>
          <a:off x="1512888" y="5894388"/>
          <a:ext cx="51117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45" name="Equation" r:id="rId5" imgW="2616120" imgH="482400" progId="Equation.3">
                  <p:embed/>
                </p:oleObj>
              </mc:Choice>
              <mc:Fallback>
                <p:oleObj name="Equation" r:id="rId5" imgW="2616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5894388"/>
                        <a:ext cx="5111750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017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C582269B-D1F4-471B-98DB-95B446911E9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256587" cy="5453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Simulation setup: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  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Simulate 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1600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points of a spatial (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max-stable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) process 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Y(s)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on a grid of 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40x40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in the plane.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  Choose a distance 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L</a:t>
            </a: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or number of neighbors </a:t>
            </a:r>
            <a:r>
              <a:rPr lang="en-US" dirty="0">
                <a:latin typeface="+mn-lt"/>
                <a:cs typeface="Arial" pitchFamily="34" charset="0"/>
                <a:sym typeface="Symbol"/>
              </a:rPr>
              <a:t>K</a:t>
            </a:r>
            <a:r>
              <a:rPr lang="en-US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 (usually 9, 15, 25)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  Maximize</a:t>
            </a:r>
            <a:b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</a:b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/>
            </a:r>
            <a:b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</a:b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/>
            </a:r>
            <a:b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</a:b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with respect to 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f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Arial" pitchFamily="34" charset="0"/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and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Arial" pitchFamily="34" charset="0"/>
                <a:sym typeface="Symbol"/>
              </a:rPr>
              <a:t> 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b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Symbol" pitchFamily="18" charset="2"/>
                <a:cs typeface="Arial" pitchFamily="34" charset="0"/>
                <a:sym typeface="Symbol"/>
              </a:rPr>
              <a:t>   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Calculate summary dependence statistics: 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Symbol" pitchFamily="18" charset="2"/>
              <a:buChar char=" "/>
              <a:defRPr/>
            </a:pPr>
            <a:r>
              <a:rPr lang="en-US" dirty="0">
                <a:latin typeface="Symbol" pitchFamily="18" charset="2"/>
                <a:sym typeface="Symbol" pitchFamily="18" charset="2"/>
              </a:rPr>
              <a:t>r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>
                <a:latin typeface="Symbol" pitchFamily="18" charset="2"/>
                <a:sym typeface="Symbol" pitchFamily="18" charset="2"/>
              </a:rPr>
              <a:t>l; </a:t>
            </a:r>
            <a:r>
              <a:rPr lang="en-US" dirty="0">
                <a:sym typeface="Symbol" pitchFamily="18" charset="2"/>
              </a:rPr>
              <a:t>|s-t|) =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 l</a:t>
            </a:r>
            <a:r>
              <a:rPr lang="en-US" baseline="30000" dirty="0">
                <a:cs typeface="Arial" pitchFamily="34" charset="0"/>
                <a:sym typeface="Symbol"/>
              </a:rPr>
              <a:t>-1</a:t>
            </a:r>
            <a:r>
              <a:rPr lang="en-US" dirty="0">
                <a:cs typeface="Arial" pitchFamily="34" charset="0"/>
                <a:sym typeface="Symbol"/>
              </a:rPr>
              <a:t>(1 – 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l(1-l)</a:t>
            </a:r>
            <a:r>
              <a:rPr lang="en-US" dirty="0">
                <a:cs typeface="Arial" pitchFamily="34" charset="0"/>
                <a:sym typeface="Symbol"/>
              </a:rPr>
              <a:t>V(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l, 1-l</a:t>
            </a:r>
            <a:r>
              <a:rPr lang="en-US" dirty="0">
                <a:cs typeface="Arial" pitchFamily="34" charset="0"/>
                <a:sym typeface="Symbol"/>
              </a:rPr>
              <a:t>;</a:t>
            </a:r>
            <a:r>
              <a:rPr lang="en-US" dirty="0">
                <a:latin typeface="Symbol" pitchFamily="18" charset="2"/>
                <a:sym typeface="Symbol"/>
              </a:rPr>
              <a:t> d</a:t>
            </a:r>
            <a:r>
              <a:rPr lang="en-US" dirty="0">
                <a:cs typeface="Arial" pitchFamily="34" charset="0"/>
                <a:sym typeface="Symbol"/>
              </a:rPr>
              <a:t>))</a:t>
            </a:r>
            <a:r>
              <a:rPr lang="en-US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,  where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Symbol" pitchFamily="18" charset="2"/>
              <a:buChar char=" "/>
              <a:defRPr/>
            </a:pPr>
            <a:r>
              <a:rPr lang="en-US" dirty="0">
                <a:cs typeface="Arial" pitchFamily="34" charset="0"/>
                <a:sym typeface="Symbol"/>
              </a:rPr>
              <a:t>V(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</a:t>
            </a:r>
            <a:r>
              <a:rPr lang="en-US" dirty="0">
                <a:cs typeface="Arial" pitchFamily="34" charset="0"/>
                <a:sym typeface="Symbol"/>
              </a:rPr>
              <a:t>,1-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</a:t>
            </a:r>
            <a:r>
              <a:rPr lang="en-US" dirty="0">
                <a:cs typeface="Arial" pitchFamily="34" charset="0"/>
                <a:sym typeface="Symbol"/>
              </a:rPr>
              <a:t>;</a:t>
            </a:r>
            <a:r>
              <a:rPr lang="en-US" dirty="0">
                <a:latin typeface="Symbol" pitchFamily="18" charset="2"/>
                <a:sym typeface="Symbol"/>
              </a:rPr>
              <a:t> d</a:t>
            </a:r>
            <a:r>
              <a:rPr lang="en-US" dirty="0">
                <a:cs typeface="Arial" pitchFamily="34" charset="0"/>
                <a:sym typeface="Symbol"/>
              </a:rPr>
              <a:t>)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Symbol" pitchFamily="18" charset="2"/>
              <a:buChar char=" "/>
              <a:defRPr/>
            </a:pP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         = 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</a:t>
            </a:r>
            <a:r>
              <a:rPr lang="en-US" baseline="30000" dirty="0">
                <a:sym typeface="Symbol"/>
              </a:rPr>
              <a:t>-1</a:t>
            </a:r>
            <a:r>
              <a:rPr lang="en-US" dirty="0">
                <a:latin typeface="Symbol" pitchFamily="18" charset="2"/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dirty="0">
                <a:sym typeface="Symbol"/>
              </a:rPr>
              <a:t>log ((1-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l)</a:t>
            </a:r>
            <a:r>
              <a:rPr lang="en-US" dirty="0">
                <a:sym typeface="Symbol"/>
              </a:rPr>
              <a:t>/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</a:t>
            </a:r>
            <a:r>
              <a:rPr lang="en-US" dirty="0">
                <a:sym typeface="Symbol"/>
              </a:rPr>
              <a:t>) /(2</a:t>
            </a:r>
            <a:r>
              <a:rPr lang="en-US" dirty="0">
                <a:latin typeface="Symbol" pitchFamily="18" charset="2"/>
                <a:sym typeface="Symbol"/>
              </a:rPr>
              <a:t>d</a:t>
            </a:r>
            <a:r>
              <a:rPr lang="en-US" dirty="0">
                <a:sym typeface="Symbol"/>
              </a:rPr>
              <a:t>)+</a:t>
            </a:r>
            <a:r>
              <a:rPr lang="en-US" dirty="0">
                <a:latin typeface="Symbol" pitchFamily="18" charset="2"/>
                <a:sym typeface="Symbol"/>
              </a:rPr>
              <a:t>d</a:t>
            </a:r>
            <a:r>
              <a:rPr lang="en-US" sz="2400" dirty="0">
                <a:sym typeface="Symbol"/>
              </a:rPr>
              <a:t>)</a:t>
            </a:r>
            <a:r>
              <a:rPr lang="en-US" dirty="0">
                <a:sym typeface="Symbol"/>
              </a:rPr>
              <a:t> + (1-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l)</a:t>
            </a:r>
            <a:r>
              <a:rPr lang="en-US" baseline="30000" dirty="0">
                <a:sym typeface="Symbol"/>
              </a:rPr>
              <a:t>-1</a:t>
            </a:r>
            <a:r>
              <a:rPr lang="en-US" dirty="0">
                <a:latin typeface="Symbol" pitchFamily="18" charset="2"/>
                <a:sym typeface="Symbol"/>
              </a:rPr>
              <a:t>F</a:t>
            </a:r>
            <a:r>
              <a:rPr lang="en-US" sz="2400" dirty="0">
                <a:sym typeface="Symbol"/>
              </a:rPr>
              <a:t>(</a:t>
            </a:r>
            <a:r>
              <a:rPr lang="en-US" dirty="0">
                <a:sym typeface="Symbol"/>
              </a:rPr>
              <a:t>log (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</a:t>
            </a:r>
            <a:r>
              <a:rPr lang="en-US" dirty="0">
                <a:sym typeface="Symbol"/>
              </a:rPr>
              <a:t>/(1-</a:t>
            </a:r>
            <a:r>
              <a:rPr lang="en-US" dirty="0">
                <a:latin typeface="Symbol" pitchFamily="18" charset="2"/>
                <a:cs typeface="Arial" pitchFamily="34" charset="0"/>
                <a:sym typeface="Symbol"/>
              </a:rPr>
              <a:t>l))</a:t>
            </a:r>
            <a:r>
              <a:rPr lang="en-US" dirty="0">
                <a:sym typeface="Symbol"/>
              </a:rPr>
              <a:t>/(2</a:t>
            </a:r>
            <a:r>
              <a:rPr lang="en-US" dirty="0">
                <a:latin typeface="Symbol" pitchFamily="18" charset="2"/>
                <a:sym typeface="Symbol"/>
              </a:rPr>
              <a:t>d</a:t>
            </a:r>
            <a:r>
              <a:rPr lang="en-US" dirty="0">
                <a:sym typeface="Symbol"/>
              </a:rPr>
              <a:t>)+</a:t>
            </a:r>
            <a:r>
              <a:rPr lang="en-US" dirty="0">
                <a:latin typeface="Symbol" pitchFamily="18" charset="2"/>
                <a:sym typeface="Symbol"/>
              </a:rPr>
              <a:t>d</a:t>
            </a:r>
            <a:r>
              <a:rPr lang="en-US" sz="2400" dirty="0">
                <a:sym typeface="Symbol"/>
              </a:rPr>
              <a:t>)</a:t>
            </a:r>
          </a:p>
          <a:p>
            <a:pPr eaLnBrk="0" hangingPunct="0">
              <a:lnSpc>
                <a:spcPct val="130000"/>
              </a:lnSpc>
              <a:spcBef>
                <a:spcPts val="0"/>
              </a:spcBef>
              <a:buClr>
                <a:srgbClr val="FF3300"/>
              </a:buClr>
              <a:buFont typeface="Symbol" pitchFamily="18" charset="2"/>
              <a:buChar char=" "/>
              <a:defRPr/>
            </a:pPr>
            <a:r>
              <a:rPr lang="en-US" sz="2400" dirty="0">
                <a:sym typeface="Symbol"/>
              </a:rPr>
              <a:t>      </a:t>
            </a:r>
            <a:r>
              <a:rPr lang="en-US" dirty="0">
                <a:latin typeface="Symbol" pitchFamily="18" charset="2"/>
                <a:sym typeface="Symbol"/>
              </a:rPr>
              <a:t>d </a:t>
            </a:r>
            <a:r>
              <a:rPr lang="en-US" dirty="0">
                <a:sym typeface="Symbol"/>
              </a:rPr>
              <a:t>=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|s-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t|</a:t>
            </a:r>
            <a:r>
              <a:rPr lang="en-US" baseline="30000" dirty="0" err="1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f</a:t>
            </a:r>
            <a:r>
              <a:rPr lang="en-US" dirty="0">
                <a:sym typeface="Symbol"/>
              </a:rPr>
              <a:t>             </a:t>
            </a:r>
            <a:endParaRPr lang="en-US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Simulation Examples</a:t>
            </a:r>
          </a:p>
        </p:txBody>
      </p:sp>
      <p:graphicFrame>
        <p:nvGraphicFramePr>
          <p:cNvPr id="9218" name="Object 6"/>
          <p:cNvGraphicFramePr>
            <a:graphicFrameLocks noChangeAspect="1"/>
          </p:cNvGraphicFramePr>
          <p:nvPr/>
        </p:nvGraphicFramePr>
        <p:xfrm>
          <a:off x="2057400" y="2819400"/>
          <a:ext cx="511175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5" name="Equation" r:id="rId3" imgW="2616120" imgH="482400" progId="Equation.3">
                  <p:embed/>
                </p:oleObj>
              </mc:Choice>
              <mc:Fallback>
                <p:oleObj name="Equation" r:id="rId3" imgW="2616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5111750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596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94F1FE78-9630-4DF6-A134-4056C1895521}" type="slidenum">
              <a:rPr lang="en-US" smtClean="0"/>
              <a:pPr/>
              <a:t>56</a:t>
            </a:fld>
            <a:endParaRPr 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819" name="Text Box 3"/>
              <p:cNvSpPr txBox="1">
                <a:spLocks noChangeArrowheads="1"/>
              </p:cNvSpPr>
              <p:nvPr/>
            </p:nvSpPr>
            <p:spPr bwMode="auto">
              <a:xfrm>
                <a:off x="506413" y="938213"/>
                <a:ext cx="8637587" cy="8944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buClr>
                    <a:srgbClr val="FF3300"/>
                  </a:buClr>
                </a:pPr>
                <a:r>
                  <a:rPr lang="en-US" dirty="0">
                    <a:solidFill>
                      <a:srgbClr val="FF0000"/>
                    </a:solidFill>
                    <a:sym typeface="Symbol" pitchFamily="18" charset="2"/>
                  </a:rPr>
                  <a:t>Process:  </a:t>
                </a:r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Limit process </a:t>
                </a:r>
                <a:r>
                  <a:rPr lang="en-US" dirty="0">
                    <a:latin typeface="Symbol" pitchFamily="18" charset="2"/>
                    <a:sym typeface="Symbol" pitchFamily="18" charset="2"/>
                  </a:rPr>
                  <a:t>d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n-US" dirty="0">
                    <a:solidFill>
                      <a:srgbClr val="000000"/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s-t|</a:t>
                </a:r>
                <a:r>
                  <a:rPr lang="en-US" baseline="30000" dirty="0" err="1" smtClean="0">
                    <a:solidFill>
                      <a:srgbClr val="000000"/>
                    </a:solidFill>
                    <a:latin typeface="Symbol" pitchFamily="18" charset="2"/>
                  </a:rPr>
                  <a:t>a</a:t>
                </a:r>
                <a:r>
                  <a:rPr lang="en-US" dirty="0" err="1" smtClean="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r>
                  <a:rPr lang="en-US" dirty="0" smtClean="0">
                    <a:solidFill>
                      <a:srgbClr val="000000"/>
                    </a:solidFill>
                    <a:latin typeface="Symbol" pitchFamily="18" charset="2"/>
                  </a:rPr>
                  <a:t>,  a = 1 </a:t>
                </a:r>
                <a:r>
                  <a:rPr lang="en-US" dirty="0">
                    <a:solidFill>
                      <a:srgbClr val="000000"/>
                    </a:solidFill>
                    <a:latin typeface="Symbol" pitchFamily="18" charset="2"/>
                  </a:rPr>
                  <a:t>,  </a:t>
                </a:r>
                <a:r>
                  <a:rPr lang="en-US" dirty="0" smtClean="0">
                    <a:solidFill>
                      <a:srgbClr val="000000"/>
                    </a:solidFill>
                    <a:latin typeface="Symbol" pitchFamily="18" charset="2"/>
                  </a:rPr>
                  <a:t>q = .2;  9 </a:t>
                </a:r>
                <a:r>
                  <a:rPr lang="en-US" dirty="0" smtClean="0">
                    <a:solidFill>
                      <a:srgbClr val="000000"/>
                    </a:solidFill>
                    <a:latin typeface="+mn-lt"/>
                  </a:rPr>
                  <a:t>nearest</a:t>
                </a:r>
                <a:r>
                  <a:rPr lang="en-US" dirty="0" smtClean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+mn-lt"/>
                  </a:rPr>
                  <a:t>neighbors</a:t>
                </a:r>
                <a:endParaRPr lang="en-US" dirty="0">
                  <a:solidFill>
                    <a:srgbClr val="000000"/>
                  </a:solidFill>
                  <a:latin typeface="Symbol" pitchFamily="18" charset="2"/>
                </a:endParaRPr>
              </a:p>
              <a:p>
                <a:pPr eaLnBrk="0" hangingPunct="0">
                  <a:lnSpc>
                    <a:spcPct val="120000"/>
                  </a:lnSpc>
                  <a:buClr>
                    <a:srgbClr val="FF3300"/>
                  </a:buClr>
                </a:pPr>
                <a:r>
                  <a:rPr lang="en-US" sz="1800" dirty="0">
                    <a:latin typeface="Symbol" pitchFamily="18" charset="2"/>
                    <a:sym typeface="Symbol" pitchFamily="18" charset="2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𝜌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;|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𝑠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𝑡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)=</m:t>
                    </m:r>
                    <m:func>
                      <m:funcPr>
                        <m:ctrlP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&gt;</m:t>
                            </m:r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1−</m:t>
                                </m:r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)&gt;</m:t>
                        </m:r>
                        <m:r>
                          <a:rPr lang="en-US" sz="1800" i="1" dirty="0" err="1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𝜆</m:t>
                        </m:r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func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48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938213"/>
                <a:ext cx="8637587" cy="894412"/>
              </a:xfrm>
              <a:prstGeom prst="rect">
                <a:avLst/>
              </a:prstGeom>
              <a:blipFill rotWithShape="0">
                <a:blip r:embed="rId2"/>
                <a:stretch>
                  <a:fillRect l="-706" t="-136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</a:rPr>
              <a:t>Simulation Examples</a:t>
            </a:r>
          </a:p>
        </p:txBody>
      </p:sp>
      <p:pic>
        <p:nvPicPr>
          <p:cNvPr id="80898" name="Picture 2" descr="C:\Users\Richard A. Davis\Documents\Research\TeamDavis\Plots\jpegs for presentation\Simulation Results\Estimation Results\Estimate Our Model\k9\V16_phi_15beta_10EE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643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94F1FE78-9630-4DF6-A134-4056C1895521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</a:rPr>
              <a:t>Simulation Examples</a:t>
            </a:r>
          </a:p>
        </p:txBody>
      </p:sp>
      <p:pic>
        <p:nvPicPr>
          <p:cNvPr id="80897" name="Picture 1" descr="C:\Users\Richard A. Davis\Documents\Research\TeamDavis\Plots\jpegs for presentation\Simulation Results\Estimation Results\Estimate Our Model\k25\V16_phi_15beta_10E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705600" cy="502920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506413" y="938213"/>
                <a:ext cx="8637587" cy="8944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20000"/>
                  </a:lnSpc>
                  <a:buClr>
                    <a:srgbClr val="FF3300"/>
                  </a:buClr>
                </a:pPr>
                <a:r>
                  <a:rPr lang="en-US" dirty="0">
                    <a:solidFill>
                      <a:srgbClr val="FF0000"/>
                    </a:solidFill>
                    <a:sym typeface="Symbol" pitchFamily="18" charset="2"/>
                  </a:rPr>
                  <a:t>Process:  </a:t>
                </a:r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Limit process </a:t>
                </a:r>
                <a:r>
                  <a:rPr lang="en-US" dirty="0">
                    <a:latin typeface="Symbol" pitchFamily="18" charset="2"/>
                    <a:sym typeface="Symbol" pitchFamily="18" charset="2"/>
                  </a:rPr>
                  <a:t>d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n-US" dirty="0">
                    <a:solidFill>
                      <a:srgbClr val="000000"/>
                    </a:solidFill>
                  </a:rPr>
                  <a:t>|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s-t|</a:t>
                </a:r>
                <a:r>
                  <a:rPr lang="en-US" baseline="30000" dirty="0" err="1" smtClean="0">
                    <a:solidFill>
                      <a:srgbClr val="000000"/>
                    </a:solidFill>
                    <a:latin typeface="Symbol" pitchFamily="18" charset="2"/>
                  </a:rPr>
                  <a:t>a</a:t>
                </a:r>
                <a:r>
                  <a:rPr lang="en-US" dirty="0" err="1" smtClean="0">
                    <a:solidFill>
                      <a:srgbClr val="000000"/>
                    </a:solidFill>
                    <a:latin typeface="Symbol" pitchFamily="18" charset="2"/>
                  </a:rPr>
                  <a:t>q</a:t>
                </a:r>
                <a:r>
                  <a:rPr lang="en-US" dirty="0" smtClean="0">
                    <a:solidFill>
                      <a:srgbClr val="000000"/>
                    </a:solidFill>
                    <a:latin typeface="Symbol" pitchFamily="18" charset="2"/>
                  </a:rPr>
                  <a:t>,  a = 1 </a:t>
                </a:r>
                <a:r>
                  <a:rPr lang="en-US" dirty="0">
                    <a:solidFill>
                      <a:srgbClr val="000000"/>
                    </a:solidFill>
                    <a:latin typeface="Symbol" pitchFamily="18" charset="2"/>
                  </a:rPr>
                  <a:t>,  </a:t>
                </a:r>
                <a:r>
                  <a:rPr lang="en-US" dirty="0" smtClean="0">
                    <a:solidFill>
                      <a:srgbClr val="000000"/>
                    </a:solidFill>
                    <a:latin typeface="Symbol" pitchFamily="18" charset="2"/>
                  </a:rPr>
                  <a:t>q = .2;  25 </a:t>
                </a:r>
                <a:r>
                  <a:rPr lang="en-US" dirty="0" smtClean="0">
                    <a:solidFill>
                      <a:srgbClr val="000000"/>
                    </a:solidFill>
                    <a:latin typeface="+mn-lt"/>
                  </a:rPr>
                  <a:t>nearest</a:t>
                </a:r>
                <a:r>
                  <a:rPr lang="en-US" dirty="0" smtClean="0">
                    <a:solidFill>
                      <a:srgbClr val="000000"/>
                    </a:solidFill>
                    <a:latin typeface="Symbol" pitchFamily="18" charset="2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+mn-lt"/>
                  </a:rPr>
                  <a:t>neighbors</a:t>
                </a:r>
                <a:endParaRPr lang="en-US" dirty="0">
                  <a:solidFill>
                    <a:srgbClr val="000000"/>
                  </a:solidFill>
                  <a:latin typeface="Symbol" pitchFamily="18" charset="2"/>
                </a:endParaRPr>
              </a:p>
              <a:p>
                <a:pPr eaLnBrk="0" hangingPunct="0">
                  <a:lnSpc>
                    <a:spcPct val="120000"/>
                  </a:lnSpc>
                  <a:buClr>
                    <a:srgbClr val="FF3300"/>
                  </a:buClr>
                </a:pPr>
                <a:r>
                  <a:rPr lang="en-US" sz="1800" dirty="0">
                    <a:latin typeface="Symbol" pitchFamily="18" charset="2"/>
                    <a:sym typeface="Symbol" pitchFamily="18" charset="2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𝜌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𝜆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;|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𝑠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𝑡</m:t>
                    </m:r>
                    <m:r>
                      <a:rPr lang="en-US" sz="1800" i="1" dirty="0">
                        <a:latin typeface="Cambria Math"/>
                        <a:sym typeface="Symbol" pitchFamily="18" charset="2"/>
                      </a:rPr>
                      <m:t>)=</m:t>
                    </m:r>
                    <m:func>
                      <m:funcPr>
                        <m:ctrlPr>
                          <a:rPr lang="en-US" sz="1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1800" i="1" dirty="0">
                                <a:solidFill>
                                  <a:schemeClr val="tx2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&gt;</m:t>
                            </m:r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1−</m:t>
                                </m:r>
                                <m:r>
                                  <a:rPr lang="en-US" sz="1800" i="1" dirty="0">
                                    <a:latin typeface="Cambria Math"/>
                                    <a:sym typeface="Symbol" pitchFamily="18" charset="2"/>
                                  </a:rPr>
                                  <m:t>𝜆</m:t>
                                </m:r>
                              </m:e>
                            </m:d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 </m:t>
                            </m:r>
                          </m:e>
                        </m:d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 </m:t>
                            </m:r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/>
                                <a:sym typeface="Symbol" pitchFamily="18" charset="2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)&gt;</m:t>
                        </m:r>
                        <m:r>
                          <a:rPr lang="en-US" sz="1800" i="1" dirty="0" err="1">
                            <a:latin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𝜆</m:t>
                        </m:r>
                        <m:r>
                          <a:rPr lang="en-US" sz="1800" i="1" dirty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func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938213"/>
                <a:ext cx="8637587" cy="894412"/>
              </a:xfrm>
              <a:prstGeom prst="rect">
                <a:avLst/>
              </a:prstGeom>
              <a:blipFill rotWithShape="0">
                <a:blip r:embed="rId3"/>
                <a:stretch>
                  <a:fillRect l="-706" t="-1361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887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94F1FE78-9630-4DF6-A134-4056C1895521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637587" cy="794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FF3300"/>
              </a:buClr>
            </a:pPr>
            <a:r>
              <a:rPr lang="en-US" dirty="0" err="1" smtClean="0">
                <a:solidFill>
                  <a:srgbClr val="FF0000"/>
                </a:solidFill>
                <a:sym typeface="Symbol" pitchFamily="18" charset="2"/>
              </a:rPr>
              <a:t>Schlather</a:t>
            </a: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 Process</a:t>
            </a:r>
            <a:r>
              <a:rPr lang="en-US" dirty="0" smtClean="0">
                <a:solidFill>
                  <a:srgbClr val="FF3300"/>
                </a:solidFill>
                <a:cs typeface="Arial"/>
                <a:sym typeface="Symbol"/>
              </a:rPr>
              <a:t> r(h) =exp(-h/20)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;  25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neighbors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lnSpc>
                <a:spcPct val="120000"/>
              </a:lnSpc>
              <a:buClr>
                <a:srgbClr val="FF3300"/>
              </a:buClr>
            </a:pPr>
            <a:r>
              <a:rPr lang="en-US" sz="1800" dirty="0">
                <a:latin typeface="Symbol" pitchFamily="18" charset="2"/>
                <a:sym typeface="Symbol" pitchFamily="18" charset="2"/>
              </a:rPr>
              <a:t>             r</a:t>
            </a:r>
            <a:r>
              <a:rPr lang="en-US" sz="1800" dirty="0">
                <a:sym typeface="Symbol" pitchFamily="18" charset="2"/>
              </a:rPr>
              <a:t>(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l; </a:t>
            </a:r>
            <a:r>
              <a:rPr lang="en-US" sz="1800" dirty="0">
                <a:sym typeface="Symbol" pitchFamily="18" charset="2"/>
              </a:rPr>
              <a:t>|s-t|) =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 </a:t>
            </a:r>
            <a:r>
              <a:rPr lang="en-US" sz="1800" dirty="0">
                <a:solidFill>
                  <a:schemeClr val="tx2"/>
                </a:solidFill>
                <a:sym typeface="Symbol" pitchFamily="18" charset="2"/>
              </a:rPr>
              <a:t>lim</a:t>
            </a:r>
            <a:r>
              <a:rPr lang="en-US" sz="1800" baseline="-25000" dirty="0">
                <a:solidFill>
                  <a:schemeClr val="tx2"/>
                </a:solidFill>
                <a:sym typeface="Symbol" pitchFamily="18" charset="2"/>
              </a:rPr>
              <a:t>n→∞</a:t>
            </a:r>
            <a:r>
              <a:rPr lang="en-US" sz="1800" dirty="0">
                <a:sym typeface="Symbol" pitchFamily="18" charset="2"/>
              </a:rPr>
              <a:t> P(</a:t>
            </a:r>
            <a:r>
              <a:rPr lang="en-US" sz="1800" dirty="0" err="1">
                <a:sym typeface="Symbol" pitchFamily="18" charset="2"/>
              </a:rPr>
              <a:t>Y</a:t>
            </a:r>
            <a:r>
              <a:rPr lang="en-US" sz="1800" baseline="-25000" dirty="0" err="1">
                <a:sym typeface="Symbol" pitchFamily="18" charset="2"/>
              </a:rPr>
              <a:t>n</a:t>
            </a:r>
            <a:r>
              <a:rPr lang="en-US" sz="1800" dirty="0">
                <a:sym typeface="Symbol" pitchFamily="18" charset="2"/>
              </a:rPr>
              <a:t>(s) 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dirty="0">
                <a:sym typeface="Symbol" pitchFamily="18" charset="2"/>
              </a:rPr>
              <a:t>&gt; n(1-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l)</a:t>
            </a:r>
            <a:r>
              <a:rPr lang="en-US" sz="1800" dirty="0">
                <a:sym typeface="Symbol" pitchFamily="18" charset="2"/>
              </a:rPr>
              <a:t> | </a:t>
            </a:r>
            <a:r>
              <a:rPr lang="en-US" sz="1800" dirty="0" err="1">
                <a:sym typeface="Symbol" pitchFamily="18" charset="2"/>
              </a:rPr>
              <a:t>Y</a:t>
            </a:r>
            <a:r>
              <a:rPr lang="en-US" sz="1800" baseline="-25000" dirty="0" err="1">
                <a:sym typeface="Symbol" pitchFamily="18" charset="2"/>
              </a:rPr>
              <a:t>n</a:t>
            </a:r>
            <a:r>
              <a:rPr lang="en-US" sz="1800" dirty="0">
                <a:sym typeface="Symbol" pitchFamily="18" charset="2"/>
              </a:rPr>
              <a:t>(t)  &gt; </a:t>
            </a:r>
            <a:r>
              <a:rPr lang="en-US" sz="1800" dirty="0" err="1">
                <a:sym typeface="Symbol" pitchFamily="18" charset="2"/>
              </a:rPr>
              <a:t>n</a:t>
            </a:r>
            <a:r>
              <a:rPr lang="en-US" sz="1800" dirty="0" err="1">
                <a:latin typeface="Symbol" pitchFamily="18" charset="2"/>
                <a:sym typeface="Symbol" pitchFamily="18" charset="2"/>
              </a:rPr>
              <a:t>l</a:t>
            </a:r>
            <a:r>
              <a:rPr lang="en-US" sz="1800" dirty="0">
                <a:sym typeface="Symbol" pitchFamily="18" charset="2"/>
              </a:rPr>
              <a:t>) </a:t>
            </a:r>
            <a:endParaRPr lang="en-US" b="1" i="1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</a:rPr>
              <a:t>Simulation Examples</a:t>
            </a:r>
          </a:p>
        </p:txBody>
      </p:sp>
      <p:pic>
        <p:nvPicPr>
          <p:cNvPr id="84994" name="Picture 2" descr="C:\Users\Richard A. Davis\Documents\Research\TeamDavis\Plots\jpegs for presentation\Simulation Results\Estimation Results\Estimate Schlather Model\k25\V16_phi_15beta_10E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54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94F1FE78-9630-4DF6-A134-4056C189552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637587" cy="7940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Clr>
                <a:srgbClr val="FF3300"/>
              </a:buClr>
            </a:pPr>
            <a:r>
              <a:rPr lang="en-US" dirty="0" smtClean="0">
                <a:solidFill>
                  <a:srgbClr val="FF0000"/>
                </a:solidFill>
                <a:sym typeface="Symbol" pitchFamily="18" charset="2"/>
              </a:rPr>
              <a:t>Smith Process:</a:t>
            </a:r>
            <a:r>
              <a:rPr lang="en-US" dirty="0" smtClean="0">
                <a:solidFill>
                  <a:srgbClr val="FF3300"/>
                </a:solidFill>
                <a:cs typeface="Arial"/>
                <a:sym typeface="Symbol"/>
              </a:rPr>
              <a:t> 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Arial"/>
                <a:sym typeface="Symbol"/>
              </a:rPr>
              <a:t>f = </a:t>
            </a:r>
            <a:r>
              <a:rPr lang="en-US" dirty="0" smtClean="0">
                <a:solidFill>
                  <a:srgbClr val="FF3300"/>
                </a:solidFill>
                <a:latin typeface="+mn-lt"/>
                <a:cs typeface="Arial"/>
                <a:sym typeface="Symbol"/>
              </a:rPr>
              <a:t>20</a:t>
            </a:r>
            <a:r>
              <a:rPr lang="en-US" dirty="0" smtClean="0">
                <a:solidFill>
                  <a:srgbClr val="000000"/>
                </a:solidFill>
                <a:latin typeface="Symbol" pitchFamily="18" charset="2"/>
              </a:rPr>
              <a:t>;  9 </a:t>
            </a:r>
            <a:r>
              <a:rPr lang="en-US" dirty="0" smtClean="0">
                <a:solidFill>
                  <a:srgbClr val="000000"/>
                </a:solidFill>
                <a:latin typeface="+mn-lt"/>
              </a:rPr>
              <a:t>neighbors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 eaLnBrk="0" hangingPunct="0">
              <a:lnSpc>
                <a:spcPct val="120000"/>
              </a:lnSpc>
              <a:buClr>
                <a:srgbClr val="FF3300"/>
              </a:buClr>
            </a:pPr>
            <a:r>
              <a:rPr lang="en-US" sz="1800" dirty="0">
                <a:latin typeface="Symbol" pitchFamily="18" charset="2"/>
                <a:sym typeface="Symbol" pitchFamily="18" charset="2"/>
              </a:rPr>
              <a:t>             r</a:t>
            </a:r>
            <a:r>
              <a:rPr lang="en-US" sz="1800" dirty="0">
                <a:sym typeface="Symbol" pitchFamily="18" charset="2"/>
              </a:rPr>
              <a:t>(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l; </a:t>
            </a:r>
            <a:r>
              <a:rPr lang="en-US" sz="1800" dirty="0">
                <a:sym typeface="Symbol" pitchFamily="18" charset="2"/>
              </a:rPr>
              <a:t>|s-t|) =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 </a:t>
            </a:r>
            <a:r>
              <a:rPr lang="en-US" sz="1800" dirty="0">
                <a:solidFill>
                  <a:schemeClr val="tx2"/>
                </a:solidFill>
                <a:sym typeface="Symbol" pitchFamily="18" charset="2"/>
              </a:rPr>
              <a:t>lim</a:t>
            </a:r>
            <a:r>
              <a:rPr lang="en-US" sz="1800" baseline="-25000" dirty="0">
                <a:solidFill>
                  <a:schemeClr val="tx2"/>
                </a:solidFill>
                <a:sym typeface="Symbol" pitchFamily="18" charset="2"/>
              </a:rPr>
              <a:t>n→∞</a:t>
            </a:r>
            <a:r>
              <a:rPr lang="en-US" sz="1800" dirty="0">
                <a:sym typeface="Symbol" pitchFamily="18" charset="2"/>
              </a:rPr>
              <a:t> P(</a:t>
            </a:r>
            <a:r>
              <a:rPr lang="en-US" sz="1800" dirty="0" err="1">
                <a:sym typeface="Symbol" pitchFamily="18" charset="2"/>
              </a:rPr>
              <a:t>Y</a:t>
            </a:r>
            <a:r>
              <a:rPr lang="en-US" sz="1800" baseline="-25000" dirty="0" err="1">
                <a:sym typeface="Symbol" pitchFamily="18" charset="2"/>
              </a:rPr>
              <a:t>n</a:t>
            </a:r>
            <a:r>
              <a:rPr lang="en-US" sz="1800" dirty="0">
                <a:sym typeface="Symbol" pitchFamily="18" charset="2"/>
              </a:rPr>
              <a:t>(s) 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dirty="0">
                <a:sym typeface="Symbol" pitchFamily="18" charset="2"/>
              </a:rPr>
              <a:t>&gt; n(1-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l)</a:t>
            </a:r>
            <a:r>
              <a:rPr lang="en-US" sz="1800" dirty="0">
                <a:sym typeface="Symbol" pitchFamily="18" charset="2"/>
              </a:rPr>
              <a:t> | </a:t>
            </a:r>
            <a:r>
              <a:rPr lang="en-US" sz="1800" dirty="0" err="1">
                <a:sym typeface="Symbol" pitchFamily="18" charset="2"/>
              </a:rPr>
              <a:t>Y</a:t>
            </a:r>
            <a:r>
              <a:rPr lang="en-US" sz="1800" baseline="-25000" dirty="0" err="1">
                <a:sym typeface="Symbol" pitchFamily="18" charset="2"/>
              </a:rPr>
              <a:t>n</a:t>
            </a:r>
            <a:r>
              <a:rPr lang="en-US" sz="1800" dirty="0">
                <a:sym typeface="Symbol" pitchFamily="18" charset="2"/>
              </a:rPr>
              <a:t>(t)  &gt; </a:t>
            </a:r>
            <a:r>
              <a:rPr lang="en-US" sz="1800" dirty="0" err="1">
                <a:sym typeface="Symbol" pitchFamily="18" charset="2"/>
              </a:rPr>
              <a:t>n</a:t>
            </a:r>
            <a:r>
              <a:rPr lang="en-US" sz="1800" dirty="0" err="1">
                <a:latin typeface="Symbol" pitchFamily="18" charset="2"/>
                <a:sym typeface="Symbol" pitchFamily="18" charset="2"/>
              </a:rPr>
              <a:t>l</a:t>
            </a:r>
            <a:r>
              <a:rPr lang="en-US" sz="1800" dirty="0">
                <a:sym typeface="Symbol" pitchFamily="18" charset="2"/>
              </a:rPr>
              <a:t>) </a:t>
            </a:r>
            <a:endParaRPr lang="en-US" b="1" i="1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</a:rPr>
              <a:t>Simulation Examples</a:t>
            </a:r>
          </a:p>
        </p:txBody>
      </p:sp>
      <p:pic>
        <p:nvPicPr>
          <p:cNvPr id="86018" name="Picture 2" descr="C:\Users\Richard A. Davis\Documents\Research\TeamDavis\Plots\jpegs for presentation\Simulation Results\Estimation Results\Estimate Smith Model\k9\V16_phi_20beta_20E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7056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2681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4008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66947B7B-96C8-490D-A335-CBDE64E9896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180387" cy="5570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Desiderata for Spatial Models in Extremes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{Z(s), s </a:t>
            </a:r>
            <a:r>
              <a:rPr lang="en-US" dirty="0">
                <a:sym typeface="Symbol" pitchFamily="18" charset="2"/>
              </a:rPr>
              <a:t> D}</a:t>
            </a:r>
            <a:endParaRPr lang="en-US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Arial" charset="0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  Model </a:t>
            </a:r>
            <a:r>
              <a:rPr lang="en-US" dirty="0" smtClean="0">
                <a:solidFill>
                  <a:schemeClr val="accent2"/>
                </a:solidFill>
              </a:rPr>
              <a:t>is specified </a:t>
            </a:r>
            <a:r>
              <a:rPr lang="en-US" dirty="0">
                <a:solidFill>
                  <a:schemeClr val="accent2"/>
                </a:solidFill>
              </a:rPr>
              <a:t>on a </a:t>
            </a:r>
            <a:r>
              <a:rPr lang="en-US" i="1" dirty="0">
                <a:solidFill>
                  <a:srgbClr val="00AE00"/>
                </a:solidFill>
              </a:rPr>
              <a:t>continuous</a:t>
            </a:r>
            <a:r>
              <a:rPr lang="en-US" dirty="0">
                <a:solidFill>
                  <a:schemeClr val="accent2"/>
                </a:solidFill>
              </a:rPr>
              <a:t> domain </a:t>
            </a:r>
            <a:r>
              <a:rPr lang="en-US" dirty="0" smtClean="0"/>
              <a:t>D </a:t>
            </a:r>
            <a:r>
              <a:rPr lang="en-US" dirty="0" smtClean="0">
                <a:solidFill>
                  <a:schemeClr val="accent2"/>
                </a:solidFill>
              </a:rPr>
              <a:t>(not on a lattice).</a:t>
            </a:r>
            <a:endParaRPr lang="en-US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Arial" charset="0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  Process </a:t>
            </a:r>
            <a:r>
              <a:rPr lang="en-US" dirty="0" smtClean="0">
                <a:solidFill>
                  <a:schemeClr val="accent2"/>
                </a:solidFill>
              </a:rPr>
              <a:t>is </a:t>
            </a:r>
            <a:r>
              <a:rPr lang="en-US" i="1" dirty="0" smtClean="0">
                <a:solidFill>
                  <a:srgbClr val="00AE00"/>
                </a:solidFill>
              </a:rPr>
              <a:t>max-stable</a:t>
            </a:r>
            <a:r>
              <a:rPr lang="en-US" dirty="0">
                <a:solidFill>
                  <a:schemeClr val="accent2"/>
                </a:solidFill>
              </a:rPr>
              <a:t>:  assumption may be physically meaningful, but is it necessary</a:t>
            </a:r>
            <a:r>
              <a:rPr lang="en-US" dirty="0" smtClean="0">
                <a:solidFill>
                  <a:schemeClr val="accent2"/>
                </a:solidFill>
              </a:rPr>
              <a:t>?  (i.e., max daily rainfall at various sites.)</a:t>
            </a:r>
            <a:endParaRPr lang="en-US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Arial" charset="0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  Model parameters are </a:t>
            </a:r>
            <a:r>
              <a:rPr lang="en-US" i="1" dirty="0">
                <a:solidFill>
                  <a:srgbClr val="00AE00"/>
                </a:solidFill>
              </a:rPr>
              <a:t>interpretable</a:t>
            </a:r>
            <a:r>
              <a:rPr lang="en-US" dirty="0">
                <a:solidFill>
                  <a:schemeClr val="accent2"/>
                </a:solidFill>
              </a:rPr>
              <a:t>:  desirable for any model!</a:t>
            </a: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Arial" charset="0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  </a:t>
            </a:r>
            <a:r>
              <a:rPr lang="en-US" i="1" dirty="0">
                <a:solidFill>
                  <a:srgbClr val="00AE00"/>
                </a:solidFill>
              </a:rPr>
              <a:t>Estimation</a:t>
            </a:r>
            <a:r>
              <a:rPr lang="en-US" dirty="0">
                <a:solidFill>
                  <a:schemeClr val="accent2"/>
                </a:solidFill>
              </a:rPr>
              <a:t> procedures are available: </a:t>
            </a:r>
            <a:r>
              <a:rPr lang="en-US" dirty="0" smtClean="0">
                <a:solidFill>
                  <a:schemeClr val="accent2"/>
                </a:solidFill>
              </a:rPr>
              <a:t>don’t </a:t>
            </a:r>
            <a:r>
              <a:rPr lang="en-US" dirty="0">
                <a:solidFill>
                  <a:schemeClr val="accent2"/>
                </a:solidFill>
              </a:rPr>
              <a:t>have to </a:t>
            </a:r>
            <a:r>
              <a:rPr lang="en-US" dirty="0" smtClean="0">
                <a:solidFill>
                  <a:schemeClr val="accent2"/>
                </a:solidFill>
              </a:rPr>
              <a:t>be </a:t>
            </a:r>
            <a:r>
              <a:rPr lang="en-US" dirty="0">
                <a:solidFill>
                  <a:schemeClr val="accent2"/>
                </a:solidFill>
              </a:rPr>
              <a:t>most efficient.</a:t>
            </a: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Arial" charset="0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  Finite dimensional </a:t>
            </a:r>
            <a:r>
              <a:rPr lang="en-US" dirty="0" smtClean="0">
                <a:solidFill>
                  <a:schemeClr val="accent2"/>
                </a:solidFill>
              </a:rPr>
              <a:t>distributions </a:t>
            </a:r>
            <a:r>
              <a:rPr lang="en-US" dirty="0">
                <a:solidFill>
                  <a:schemeClr val="accent2"/>
                </a:solidFill>
              </a:rPr>
              <a:t>(beyond second order) are computable:  this allows for computation of various measures of </a:t>
            </a:r>
            <a:r>
              <a:rPr lang="en-US" i="1" dirty="0" err="1">
                <a:solidFill>
                  <a:srgbClr val="00AE00"/>
                </a:solidFill>
              </a:rPr>
              <a:t>extremal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i="1" dirty="0" smtClean="0">
                <a:solidFill>
                  <a:srgbClr val="00AE00"/>
                </a:solidFill>
              </a:rPr>
              <a:t>dependence</a:t>
            </a:r>
            <a:r>
              <a:rPr lang="en-US" dirty="0" smtClean="0">
                <a:solidFill>
                  <a:schemeClr val="accent2"/>
                </a:solidFill>
              </a:rPr>
              <a:t> as well as predictive distributions at </a:t>
            </a:r>
            <a:r>
              <a:rPr lang="en-US" i="1" dirty="0" smtClean="0">
                <a:solidFill>
                  <a:srgbClr val="00AE00"/>
                </a:solidFill>
              </a:rPr>
              <a:t>unobserved locations</a:t>
            </a:r>
            <a:r>
              <a:rPr lang="en-US" dirty="0" smtClean="0">
                <a:solidFill>
                  <a:schemeClr val="accent2"/>
                </a:solidFill>
              </a:rPr>
              <a:t>.</a:t>
            </a:r>
            <a:endParaRPr lang="en-US" dirty="0">
              <a:solidFill>
                <a:schemeClr val="accent2"/>
              </a:solidFill>
            </a:endParaRPr>
          </a:p>
          <a:p>
            <a:pPr eaLnBrk="0" hangingPunct="0">
              <a:lnSpc>
                <a:spcPct val="150000"/>
              </a:lnSpc>
              <a:buClr>
                <a:srgbClr val="FF3300"/>
              </a:buClr>
              <a:buFont typeface="Arial" charset="0"/>
              <a:buAutoNum type="arabicPeriod"/>
            </a:pPr>
            <a:r>
              <a:rPr lang="en-US" dirty="0">
                <a:solidFill>
                  <a:schemeClr val="accent2"/>
                </a:solidFill>
              </a:rPr>
              <a:t>   Model </a:t>
            </a:r>
            <a:r>
              <a:rPr lang="en-US" dirty="0" smtClean="0">
                <a:solidFill>
                  <a:schemeClr val="accent2"/>
                </a:solidFill>
              </a:rPr>
              <a:t>is </a:t>
            </a:r>
            <a:r>
              <a:rPr lang="en-US" i="1" dirty="0" smtClean="0">
                <a:solidFill>
                  <a:srgbClr val="00AE00"/>
                </a:solidFill>
              </a:rPr>
              <a:t>flexible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and capable of modeling a wide range of </a:t>
            </a:r>
            <a:r>
              <a:rPr lang="en-US" dirty="0" err="1">
                <a:solidFill>
                  <a:schemeClr val="accent2"/>
                </a:solidFill>
              </a:rPr>
              <a:t>extremal</a:t>
            </a:r>
            <a:r>
              <a:rPr lang="en-US" dirty="0">
                <a:solidFill>
                  <a:schemeClr val="accent2"/>
                </a:solidFill>
              </a:rPr>
              <a:t> dependencies.  </a:t>
            </a:r>
            <a:endParaRPr lang="en-US" b="1" i="1" dirty="0">
              <a:solidFill>
                <a:srgbClr val="00AE00"/>
              </a:solidFill>
              <a:sym typeface="Symbol" pitchFamily="18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460618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raw_da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88201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38545483-9E87-4EFA-A799-F5EEBF74D57A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256587" cy="1172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Data from Naveau et al. (2009).  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Precipitation in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Bourgogne region 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of France; 51 year maxima of daily precipitation.  Data has been adjusted for seasonality and </a:t>
            </a:r>
            <a:r>
              <a:rPr lang="en-US" sz="1800" dirty="0" err="1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orographic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effects.</a:t>
            </a:r>
            <a:r>
              <a:rPr lang="en-US" sz="1800" dirty="0">
                <a:solidFill>
                  <a:srgbClr val="FF3300"/>
                </a:solidFill>
                <a:latin typeface="+mn-lt"/>
                <a:cs typeface="Arial" pitchFamily="34" charset="0"/>
                <a:sym typeface="Symbol"/>
              </a:rPr>
              <a:t>   </a:t>
            </a:r>
            <a:endParaRPr lang="en-US" sz="1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Illustration with French Precipitation Data</a:t>
            </a:r>
          </a:p>
        </p:txBody>
      </p:sp>
    </p:spTree>
    <p:extLst>
      <p:ext uri="{BB962C8B-B14F-4D97-AF65-F5344CB8AC3E}">
        <p14:creationId xmlns:p14="http://schemas.microsoft.com/office/powerpoint/2010/main" val="326181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1BEA8194-374A-4EAA-922C-6C4AD20842CF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256587" cy="1172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Estimated spatial correlation function before transformation to unit </a:t>
            </a:r>
            <a:r>
              <a:rPr lang="en-US" sz="1800" dirty="0" err="1" smtClean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Frechet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.</a:t>
            </a:r>
            <a:endParaRPr lang="en-US" sz="1800" dirty="0">
              <a:latin typeface="Symbol" pitchFamily="18" charset="2"/>
              <a:cs typeface="Arial" pitchFamily="34" charset="0"/>
              <a:sym typeface="Symbol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1800" dirty="0">
                <a:latin typeface="+mn-lt"/>
                <a:cs typeface="Arial" pitchFamily="34" charset="0"/>
                <a:sym typeface="Symbol"/>
              </a:rPr>
              <a:t>                                      </a:t>
            </a:r>
            <a:r>
              <a:rPr lang="en-US" sz="1800" dirty="0" smtClean="0">
                <a:latin typeface="+mn-lt"/>
                <a:cs typeface="Arial" pitchFamily="34" charset="0"/>
                <a:sym typeface="Symbol"/>
              </a:rPr>
              <a:t>   </a:t>
            </a:r>
            <a:r>
              <a:rPr lang="en-US" sz="1800" dirty="0">
                <a:latin typeface="+mn-lt"/>
                <a:cs typeface="Arial" pitchFamily="34" charset="0"/>
                <a:sym typeface="Symbol"/>
              </a:rPr>
              <a:t>Correlation function  </a:t>
            </a:r>
            <a:r>
              <a:rPr lang="en-US" sz="1800" dirty="0">
                <a:latin typeface="Symbol" pitchFamily="18" charset="2"/>
                <a:cs typeface="Arial" pitchFamily="34" charset="0"/>
                <a:sym typeface="Symbol"/>
              </a:rPr>
              <a:t> </a:t>
            </a:r>
            <a:endParaRPr lang="en-US" sz="1800" dirty="0">
              <a:solidFill>
                <a:schemeClr val="accent2"/>
              </a:solidFill>
              <a:latin typeface="+mn-lt"/>
              <a:cs typeface="Arial" pitchFamily="34" charset="0"/>
              <a:sym typeface="Symbol"/>
            </a:endParaRPr>
          </a:p>
          <a:p>
            <a:pPr eaLnBrk="0" hangingPunct="0">
              <a:lnSpc>
                <a:spcPct val="130000"/>
              </a:lnSpc>
              <a:spcBef>
                <a:spcPts val="0"/>
              </a:spcBef>
              <a:defRPr/>
            </a:pPr>
            <a:endParaRPr lang="en-US" sz="18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Illustration with French Precipitation Data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03824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503824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7616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1BEA8194-374A-4EAA-922C-6C4AD20842CF}" type="slidenum">
              <a:rPr lang="en-US" smtClean="0"/>
              <a:pPr/>
              <a:t>62</a:t>
            </a:fld>
            <a:endParaRPr 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4" name="Text Box 3"/>
              <p:cNvSpPr txBox="1">
                <a:spLocks noChangeArrowheads="1"/>
              </p:cNvSpPr>
              <p:nvPr/>
            </p:nvSpPr>
            <p:spPr bwMode="auto">
              <a:xfrm>
                <a:off x="506413" y="938213"/>
                <a:ext cx="8256587" cy="1892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sz="1800" dirty="0" smtClean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After transforming the data to unit </a:t>
                </a:r>
                <a:r>
                  <a:rPr lang="en-US" sz="1800" dirty="0" err="1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Frechet</a:t>
                </a:r>
                <a:r>
                  <a:rPr lang="en-US" sz="1800" dirty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 </a:t>
                </a:r>
                <a:r>
                  <a:rPr lang="en-US" sz="1800" dirty="0" err="1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marginals</a:t>
                </a:r>
                <a:r>
                  <a:rPr lang="en-US" sz="1800" dirty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, we </a:t>
                </a:r>
                <a:r>
                  <a:rPr lang="en-US" sz="1800" dirty="0" smtClean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estimated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𝛼</m:t>
                    </m:r>
                  </m:oMath>
                </a14:m>
                <a:r>
                  <a:rPr lang="en-US" sz="1800" dirty="0" smtClean="0">
                    <a:latin typeface="Symbol" pitchFamily="18" charset="2"/>
                    <a:cs typeface="Arial" pitchFamily="34" charset="0"/>
                    <a:sym typeface="Symbol"/>
                  </a:rPr>
                  <a:t> </a:t>
                </a:r>
                <a:r>
                  <a:rPr lang="en-US" sz="1800" dirty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and </a:t>
                </a:r>
                <a:endParaRPr lang="en-US" sz="18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itchFamily="34" charset="0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Symbol"/>
                          </a:rPr>
                          <m:t>𝜃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  <a:sym typeface="Symbol"/>
                          </a:rPr>
                          <m:t>−1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=: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𝜙</m:t>
                    </m:r>
                    <m:r>
                      <a:rPr lang="en-US" sz="1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using </a:t>
                </a:r>
                <a:r>
                  <a:rPr lang="en-US" sz="1800" dirty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pairwise likelihood (nearest neighbors with </a:t>
                </a:r>
                <a:r>
                  <a:rPr lang="en-US" sz="1800" dirty="0">
                    <a:latin typeface="+mn-lt"/>
                    <a:cs typeface="Arial" pitchFamily="34" charset="0"/>
                    <a:sym typeface="Symbol"/>
                  </a:rPr>
                  <a:t>K = 25</a:t>
                </a:r>
                <a:r>
                  <a:rPr lang="en-US" sz="1800" dirty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).  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defRPr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cs typeface="Arial" pitchFamily="34" charset="0"/>
                        <a:sym typeface="Symbol"/>
                      </a:rPr>
                      <m:t>𝛼</m:t>
                    </m:r>
                  </m:oMath>
                </a14:m>
                <a:r>
                  <a:rPr lang="en-US" sz="1800" dirty="0">
                    <a:latin typeface="Symbol" pitchFamily="18" charset="2"/>
                    <a:cs typeface="Arial" pitchFamily="34" charset="0"/>
                    <a:sym typeface="Symbol"/>
                  </a:rPr>
                  <a:t> = </a:t>
                </a:r>
                <a:r>
                  <a:rPr lang="en-US" sz="1800" dirty="0" smtClean="0">
                    <a:latin typeface="Symbol" pitchFamily="18" charset="2"/>
                    <a:cs typeface="Arial" pitchFamily="34" charset="0"/>
                    <a:sym typeface="Symbol"/>
                  </a:rPr>
                  <a:t>1.143;  </a:t>
                </a:r>
                <a:r>
                  <a:rPr lang="en-US" sz="1800" dirty="0">
                    <a:latin typeface="Symbol" pitchFamily="18" charset="2"/>
                    <a:cs typeface="Arial" pitchFamily="34" charset="0"/>
                    <a:sym typeface="Symbol"/>
                  </a:rPr>
                  <a:t>f =  185.1     </a:t>
                </a:r>
                <a:r>
                  <a:rPr lang="en-US" sz="1800" dirty="0">
                    <a:latin typeface="+mn-lt"/>
                    <a:cs typeface="Arial" pitchFamily="34" charset="0"/>
                    <a:sym typeface="Symbol"/>
                  </a:rPr>
                  <a:t>(</a:t>
                </a:r>
                <a:r>
                  <a:rPr lang="en-US" sz="1800" dirty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if</a:t>
                </a:r>
                <a:r>
                  <a:rPr lang="en-US" sz="1800" dirty="0">
                    <a:latin typeface="+mn-lt"/>
                    <a:cs typeface="Arial" pitchFamily="34" charset="0"/>
                    <a:sym typeface="Symbol"/>
                  </a:rPr>
                  <a:t> </a:t>
                </a:r>
                <a:r>
                  <a:rPr lang="en-US" sz="1800" dirty="0" smtClean="0">
                    <a:latin typeface="Symbol" pitchFamily="18" charset="2"/>
                    <a:cs typeface="Arial" pitchFamily="34" charset="0"/>
                    <a:sym typeface="Symbol"/>
                  </a:rPr>
                  <a:t>a </a:t>
                </a:r>
                <a:r>
                  <a:rPr lang="en-US" sz="1800" dirty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constrained to </a:t>
                </a:r>
                <a:r>
                  <a:rPr lang="en-US" sz="1800" dirty="0">
                    <a:latin typeface="+mn-lt"/>
                    <a:cs typeface="Arial" pitchFamily="34" charset="0"/>
                    <a:sym typeface="Symbol"/>
                  </a:rPr>
                  <a:t>1, </a:t>
                </a:r>
                <a:r>
                  <a:rPr lang="en-US" sz="1800" dirty="0">
                    <a:solidFill>
                      <a:schemeClr val="accent2"/>
                    </a:solidFill>
                    <a:latin typeface="+mn-lt"/>
                    <a:cs typeface="Arial" pitchFamily="34" charset="0"/>
                    <a:sym typeface="Symbol"/>
                  </a:rPr>
                  <a:t>then </a:t>
                </a:r>
                <a:r>
                  <a:rPr lang="en-US" sz="1800" dirty="0">
                    <a:latin typeface="Symbol" pitchFamily="18" charset="2"/>
                    <a:cs typeface="Arial" pitchFamily="34" charset="0"/>
                    <a:sym typeface="Symbol"/>
                  </a:rPr>
                  <a:t>f =  89.2) 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defRPr/>
                </a:pPr>
                <a:r>
                  <a:rPr lang="en-US" sz="1800" dirty="0">
                    <a:latin typeface="+mn-lt"/>
                    <a:cs typeface="Arial" pitchFamily="34" charset="0"/>
                    <a:sym typeface="Symbol"/>
                  </a:rPr>
                  <a:t>                                </a:t>
                </a:r>
                <a:r>
                  <a:rPr lang="en-US" sz="1800" dirty="0" smtClean="0">
                    <a:latin typeface="+mn-lt"/>
                    <a:cs typeface="Arial" pitchFamily="34" charset="0"/>
                    <a:sym typeface="Symbol"/>
                  </a:rPr>
                  <a:t>Correlation </a:t>
                </a:r>
                <a:r>
                  <a:rPr lang="en-US" sz="1800" dirty="0">
                    <a:latin typeface="+mn-lt"/>
                    <a:cs typeface="Arial" pitchFamily="34" charset="0"/>
                    <a:sym typeface="Symbol"/>
                  </a:rPr>
                  <a:t>function  </a:t>
                </a:r>
                <a:r>
                  <a:rPr lang="en-US" sz="1800" dirty="0">
                    <a:latin typeface="Symbol" pitchFamily="18" charset="2"/>
                    <a:cs typeface="Arial" pitchFamily="34" charset="0"/>
                    <a:sym typeface="Symbol"/>
                  </a:rPr>
                  <a:t> </a:t>
                </a:r>
                <a:endParaRPr lang="en-US" sz="1800" dirty="0">
                  <a:solidFill>
                    <a:schemeClr val="accent2"/>
                  </a:solidFill>
                  <a:latin typeface="+mn-lt"/>
                  <a:cs typeface="Arial" pitchFamily="34" charset="0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defRPr/>
                </a:pPr>
                <a:endParaRPr lang="en-US" sz="1800" dirty="0"/>
              </a:p>
            </p:txBody>
          </p:sp>
        </mc:Choice>
        <mc:Fallback>
          <p:sp>
            <p:nvSpPr>
              <p:cNvPr id="3789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938213"/>
                <a:ext cx="8256587" cy="1892300"/>
              </a:xfrm>
              <a:prstGeom prst="rect">
                <a:avLst/>
              </a:prstGeom>
              <a:blipFill rotWithShape="0">
                <a:blip r:embed="rId3"/>
                <a:stretch>
                  <a:fillRect l="-5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Illustration with French Precipitation Data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824038"/>
            <a:ext cx="50371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28800"/>
            <a:ext cx="50371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828800"/>
            <a:ext cx="50371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15000" y="2743200"/>
            <a:ext cx="3429000" cy="3000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rgbClr val="00AE00"/>
                </a:solidFill>
              </a:rPr>
              <a:t>Green:</a:t>
            </a:r>
            <a:r>
              <a:rPr lang="en-US" sz="1800" dirty="0">
                <a:latin typeface="Symbol" pitchFamily="18" charset="2"/>
                <a:cs typeface="Arial" pitchFamily="34" charset="0"/>
                <a:sym typeface="Symbol"/>
              </a:rPr>
              <a:t> </a:t>
            </a:r>
            <a:r>
              <a:rPr lang="en-US" sz="1800" dirty="0" smtClean="0">
                <a:latin typeface="Symbol" pitchFamily="18" charset="2"/>
                <a:cs typeface="Arial" pitchFamily="34" charset="0"/>
                <a:sym typeface="Symbol"/>
              </a:rPr>
              <a:t>a </a:t>
            </a:r>
            <a:r>
              <a:rPr lang="en-US" sz="1800" dirty="0">
                <a:latin typeface="Symbol" pitchFamily="18" charset="2"/>
                <a:cs typeface="Arial" pitchFamily="34" charset="0"/>
                <a:sym typeface="Symbol"/>
              </a:rPr>
              <a:t>= 1.143 ;  f =  185.1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Blue: </a:t>
            </a:r>
            <a:r>
              <a:rPr lang="en-US" sz="1800" dirty="0" smtClean="0">
                <a:latin typeface="Symbol" pitchFamily="18" charset="2"/>
                <a:cs typeface="Arial" pitchFamily="34" charset="0"/>
                <a:sym typeface="Symbol"/>
              </a:rPr>
              <a:t>a </a:t>
            </a:r>
            <a:r>
              <a:rPr lang="en-US" sz="1800" dirty="0">
                <a:latin typeface="Symbol" pitchFamily="18" charset="2"/>
                <a:cs typeface="Arial" pitchFamily="34" charset="0"/>
                <a:sym typeface="Symbol"/>
              </a:rPr>
              <a:t>= 1 ;  f =  89.2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cs typeface="Arial" pitchFamily="34" charset="0"/>
                <a:sym typeface="Symbol"/>
              </a:rPr>
              <a:t>Black: </a:t>
            </a:r>
            <a:r>
              <a:rPr lang="en-US" sz="1800" dirty="0" smtClean="0">
                <a:latin typeface="Symbol" pitchFamily="18" charset="2"/>
                <a:cs typeface="Arial" pitchFamily="34" charset="0"/>
                <a:sym typeface="Symbol"/>
              </a:rPr>
              <a:t>a </a:t>
            </a:r>
            <a:r>
              <a:rPr lang="en-US" sz="1800" dirty="0">
                <a:latin typeface="Symbol" pitchFamily="18" charset="2"/>
                <a:cs typeface="Arial" pitchFamily="34" charset="0"/>
                <a:sym typeface="Symbol"/>
              </a:rPr>
              <a:t>= 1 ;  f =  139.6 </a:t>
            </a:r>
            <a:r>
              <a:rPr lang="en-US" sz="1800" dirty="0">
                <a:latin typeface="+mn-lt"/>
                <a:cs typeface="Arial" pitchFamily="34" charset="0"/>
                <a:sym typeface="Symbol"/>
              </a:rPr>
              <a:t> </a:t>
            </a:r>
            <a:r>
              <a:rPr lang="en-US" sz="1800" dirty="0" smtClean="0">
                <a:latin typeface="+mn-lt"/>
                <a:cs typeface="Arial" pitchFamily="34" charset="0"/>
                <a:sym typeface="Symbol"/>
              </a:rPr>
              <a:t>(MLE)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 smtClean="0">
                <a:solidFill>
                  <a:srgbClr val="FF0000"/>
                </a:solidFill>
                <a:latin typeface="+mn-lt"/>
                <a:cs typeface="Arial" pitchFamily="34" charset="0"/>
                <a:sym typeface="Symbol"/>
              </a:rPr>
              <a:t>Red</a:t>
            </a:r>
            <a:r>
              <a:rPr lang="en-US" sz="1800" dirty="0" smtClean="0">
                <a:latin typeface="+mn-lt"/>
                <a:cs typeface="Arial" pitchFamily="34" charset="0"/>
                <a:sym typeface="Symbol"/>
              </a:rPr>
              <a:t>: </a:t>
            </a:r>
            <a:r>
              <a:rPr lang="en-US" sz="1800" dirty="0" smtClean="0">
                <a:latin typeface="Symbol" pitchFamily="18" charset="2"/>
                <a:cs typeface="Arial" pitchFamily="34" charset="0"/>
                <a:sym typeface="Symbol"/>
              </a:rPr>
              <a:t>a </a:t>
            </a:r>
            <a:r>
              <a:rPr lang="en-US" sz="1800" dirty="0" smtClean="0">
                <a:latin typeface="Symbol" pitchFamily="18" charset="2"/>
                <a:cs typeface="Arial" pitchFamily="34" charset="0"/>
                <a:sym typeface="Symbol"/>
              </a:rPr>
              <a:t>= 1.17 ;  f =  147.8</a:t>
            </a:r>
            <a:br>
              <a:rPr lang="en-US" sz="1800" dirty="0" smtClean="0">
                <a:latin typeface="Symbol" pitchFamily="18" charset="2"/>
                <a:cs typeface="Arial" pitchFamily="34" charset="0"/>
                <a:sym typeface="Symbol"/>
              </a:rPr>
            </a:br>
            <a:r>
              <a:rPr lang="en-US" sz="1800" dirty="0" smtClean="0">
                <a:latin typeface="+mn-lt"/>
                <a:cs typeface="Arial" pitchFamily="34" charset="0"/>
                <a:sym typeface="Symbol"/>
              </a:rPr>
              <a:t> (</a:t>
            </a:r>
            <a:r>
              <a:rPr lang="en-US" sz="1800" dirty="0" err="1" smtClean="0">
                <a:latin typeface="+mn-lt"/>
                <a:cs typeface="Arial" pitchFamily="34" charset="0"/>
                <a:sym typeface="Symbol"/>
              </a:rPr>
              <a:t>Matern</a:t>
            </a:r>
            <a:r>
              <a:rPr lang="en-US" sz="1800" dirty="0" smtClean="0">
                <a:latin typeface="+mn-lt"/>
                <a:cs typeface="Arial" pitchFamily="34" charset="0"/>
                <a:sym typeface="Symbol"/>
              </a:rPr>
              <a:t>)</a:t>
            </a:r>
            <a:endParaRPr lang="en-US" sz="1800" dirty="0">
              <a:latin typeface="+mn-lt"/>
              <a:cs typeface="Arial" pitchFamily="34" charset="0"/>
              <a:sym typeface="Symbol"/>
            </a:endParaRPr>
          </a:p>
          <a:p>
            <a:pPr>
              <a:lnSpc>
                <a:spcPct val="150000"/>
              </a:lnSpc>
              <a:defRPr/>
            </a:pPr>
            <a:r>
              <a:rPr lang="en-US" sz="1800" dirty="0">
                <a:latin typeface="+mn-lt"/>
                <a:cs typeface="Arial" pitchFamily="34" charset="0"/>
                <a:sym typeface="Symbol"/>
              </a:rPr>
              <a:t>(MLE based on GP likelihood)</a:t>
            </a:r>
            <a:endParaRPr lang="en-US" sz="1800" dirty="0">
              <a:latin typeface="Symbol" pitchFamily="18" charset="2"/>
              <a:cs typeface="Arial" pitchFamily="34" charset="0"/>
              <a:sym typeface="Symbol"/>
            </a:endParaRPr>
          </a:p>
          <a:p>
            <a:pPr>
              <a:lnSpc>
                <a:spcPct val="150000"/>
              </a:lnSpc>
              <a:defRPr/>
            </a:pPr>
            <a:endParaRPr lang="en-US" sz="1800" dirty="0">
              <a:latin typeface="+mn-lt"/>
            </a:endParaRP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716741"/>
            <a:ext cx="5285460" cy="53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9121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C6904F3C-4D89-4B65-998D-DA6A5D3103E9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256587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        Plot of  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r</a:t>
            </a:r>
            <a:r>
              <a:rPr lang="en-US" sz="1800" dirty="0">
                <a:sym typeface="Symbol" pitchFamily="18" charset="2"/>
              </a:rPr>
              <a:t>(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l; </a:t>
            </a:r>
            <a:r>
              <a:rPr lang="en-US" sz="1800" dirty="0">
                <a:sym typeface="Symbol" pitchFamily="18" charset="2"/>
              </a:rPr>
              <a:t>|s-t|) =</a:t>
            </a:r>
            <a:r>
              <a:rPr lang="en-US" sz="1800" dirty="0">
                <a:latin typeface="Symbol" pitchFamily="18" charset="2"/>
                <a:cs typeface="Arial" pitchFamily="34" charset="0"/>
                <a:sym typeface="Symbol"/>
              </a:rPr>
              <a:t> </a:t>
            </a:r>
            <a:r>
              <a:rPr lang="en-US" sz="1800" dirty="0">
                <a:solidFill>
                  <a:schemeClr val="tx2"/>
                </a:solidFill>
                <a:sym typeface="Symbol" pitchFamily="18" charset="2"/>
              </a:rPr>
              <a:t>lim</a:t>
            </a:r>
            <a:r>
              <a:rPr lang="en-US" sz="1800" baseline="-25000" dirty="0">
                <a:solidFill>
                  <a:schemeClr val="tx2"/>
                </a:solidFill>
                <a:sym typeface="Symbol" pitchFamily="18" charset="2"/>
              </a:rPr>
              <a:t>n</a:t>
            </a:r>
            <a:r>
              <a:rPr lang="en-US" sz="1800" baseline="-25000" dirty="0">
                <a:solidFill>
                  <a:schemeClr val="tx2"/>
                </a:solidFill>
                <a:latin typeface="Arial"/>
                <a:cs typeface="Arial"/>
                <a:sym typeface="Symbol" pitchFamily="18" charset="2"/>
              </a:rPr>
              <a:t>→∞</a:t>
            </a:r>
            <a:r>
              <a:rPr lang="en-US" sz="1800" dirty="0">
                <a:sym typeface="Symbol" pitchFamily="18" charset="2"/>
              </a:rPr>
              <a:t> P(</a:t>
            </a:r>
            <a:r>
              <a:rPr lang="en-US" sz="1800" dirty="0" err="1">
                <a:sym typeface="Symbol" pitchFamily="18" charset="2"/>
              </a:rPr>
              <a:t>Y</a:t>
            </a:r>
            <a:r>
              <a:rPr lang="en-US" sz="1800" baseline="-25000" dirty="0" err="1">
                <a:sym typeface="Symbol" pitchFamily="18" charset="2"/>
              </a:rPr>
              <a:t>n</a:t>
            </a:r>
            <a:r>
              <a:rPr lang="en-US" sz="1800" dirty="0">
                <a:sym typeface="Symbol" pitchFamily="18" charset="2"/>
              </a:rPr>
              <a:t>(s) 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dirty="0">
                <a:sym typeface="Symbol" pitchFamily="18" charset="2"/>
              </a:rPr>
              <a:t>&gt; n(1-</a:t>
            </a:r>
            <a:r>
              <a:rPr lang="en-US" sz="1800" dirty="0">
                <a:latin typeface="Symbol" pitchFamily="18" charset="2"/>
                <a:cs typeface="Arial" pitchFamily="34" charset="0"/>
                <a:sym typeface="Symbol"/>
              </a:rPr>
              <a:t>l)</a:t>
            </a:r>
            <a:r>
              <a:rPr lang="en-US" sz="1800" dirty="0">
                <a:sym typeface="Symbol" pitchFamily="18" charset="2"/>
              </a:rPr>
              <a:t> | </a:t>
            </a:r>
            <a:r>
              <a:rPr lang="en-US" sz="1800" dirty="0" err="1">
                <a:sym typeface="Symbol" pitchFamily="18" charset="2"/>
              </a:rPr>
              <a:t>Y</a:t>
            </a:r>
            <a:r>
              <a:rPr lang="en-US" sz="1800" baseline="-25000" dirty="0" err="1">
                <a:sym typeface="Symbol" pitchFamily="18" charset="2"/>
              </a:rPr>
              <a:t>n</a:t>
            </a:r>
            <a:r>
              <a:rPr lang="en-US" sz="1800" dirty="0">
                <a:sym typeface="Symbol" pitchFamily="18" charset="2"/>
              </a:rPr>
              <a:t>(t)  &gt; </a:t>
            </a:r>
            <a:r>
              <a:rPr lang="en-US" sz="1800" dirty="0" err="1">
                <a:sym typeface="Symbol" pitchFamily="18" charset="2"/>
              </a:rPr>
              <a:t>n</a:t>
            </a:r>
            <a:r>
              <a:rPr lang="en-US" sz="1800" dirty="0" err="1">
                <a:latin typeface="Symbol" pitchFamily="18" charset="2"/>
                <a:cs typeface="Arial" pitchFamily="34" charset="0"/>
                <a:sym typeface="Symbol"/>
              </a:rPr>
              <a:t>l</a:t>
            </a:r>
            <a:r>
              <a:rPr lang="en-US" sz="1800" dirty="0">
                <a:sym typeface="Symbol" pitchFamily="18" charset="2"/>
              </a:rPr>
              <a:t>)</a:t>
            </a:r>
            <a:r>
              <a:rPr lang="en-US" sz="1800" dirty="0">
                <a:latin typeface="Arial"/>
                <a:cs typeface="Arial"/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sz="1800" dirty="0">
                <a:sym typeface="Symbol"/>
              </a:rPr>
              <a:t>            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 </a:t>
            </a:r>
            <a:endParaRPr lang="en-US" sz="1800" b="1" i="1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Illustration with French Precipitation Data</a:t>
            </a:r>
          </a:p>
        </p:txBody>
      </p:sp>
      <p:pic>
        <p:nvPicPr>
          <p:cNvPr id="37893" name="Picture 5" descr="plot_of_rho_estimate_for_France_Data_Analy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258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F27DF6C7-45CA-45BD-9E3F-363E798781E0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256587" cy="414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        Plot of  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r</a:t>
            </a:r>
            <a:r>
              <a:rPr lang="en-US" sz="1800" dirty="0">
                <a:sym typeface="Symbol" pitchFamily="18" charset="2"/>
              </a:rPr>
              <a:t>(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l; </a:t>
            </a:r>
            <a:r>
              <a:rPr lang="en-US" sz="1800" dirty="0">
                <a:sym typeface="Symbol" pitchFamily="18" charset="2"/>
              </a:rPr>
              <a:t>|s-t|) =</a:t>
            </a:r>
            <a:r>
              <a:rPr lang="en-US" sz="1800" dirty="0">
                <a:latin typeface="Symbol" pitchFamily="18" charset="2"/>
                <a:cs typeface="Arial" pitchFamily="34" charset="0"/>
                <a:sym typeface="Symbol"/>
              </a:rPr>
              <a:t> </a:t>
            </a:r>
            <a:r>
              <a:rPr lang="en-US" sz="1800" dirty="0">
                <a:solidFill>
                  <a:schemeClr val="tx2"/>
                </a:solidFill>
                <a:sym typeface="Symbol" pitchFamily="18" charset="2"/>
              </a:rPr>
              <a:t>lim</a:t>
            </a:r>
            <a:r>
              <a:rPr lang="en-US" sz="1800" baseline="-25000" dirty="0">
                <a:solidFill>
                  <a:schemeClr val="tx2"/>
                </a:solidFill>
                <a:sym typeface="Symbol" pitchFamily="18" charset="2"/>
              </a:rPr>
              <a:t>n</a:t>
            </a:r>
            <a:r>
              <a:rPr lang="en-US" sz="1800" baseline="-25000" dirty="0">
                <a:solidFill>
                  <a:schemeClr val="tx2"/>
                </a:solidFill>
                <a:latin typeface="Arial"/>
                <a:cs typeface="Arial"/>
                <a:sym typeface="Symbol" pitchFamily="18" charset="2"/>
              </a:rPr>
              <a:t>→∞</a:t>
            </a:r>
            <a:r>
              <a:rPr lang="en-US" sz="1800" dirty="0">
                <a:sym typeface="Symbol" pitchFamily="18" charset="2"/>
              </a:rPr>
              <a:t> P(</a:t>
            </a:r>
            <a:r>
              <a:rPr lang="en-US" sz="1800" dirty="0" err="1">
                <a:sym typeface="Symbol" pitchFamily="18" charset="2"/>
              </a:rPr>
              <a:t>Y</a:t>
            </a:r>
            <a:r>
              <a:rPr lang="en-US" sz="1800" baseline="-25000" dirty="0" err="1">
                <a:sym typeface="Symbol" pitchFamily="18" charset="2"/>
              </a:rPr>
              <a:t>n</a:t>
            </a:r>
            <a:r>
              <a:rPr lang="en-US" sz="1800" dirty="0">
                <a:sym typeface="Symbol" pitchFamily="18" charset="2"/>
              </a:rPr>
              <a:t>(s) </a:t>
            </a:r>
            <a:r>
              <a:rPr lang="en-US" sz="1800" baseline="-25000" dirty="0">
                <a:sym typeface="Symbol" pitchFamily="18" charset="2"/>
              </a:rPr>
              <a:t> </a:t>
            </a:r>
            <a:r>
              <a:rPr lang="en-US" sz="1800" dirty="0">
                <a:sym typeface="Symbol" pitchFamily="18" charset="2"/>
              </a:rPr>
              <a:t>&gt; n(1-</a:t>
            </a:r>
            <a:r>
              <a:rPr lang="en-US" sz="1800" dirty="0">
                <a:latin typeface="Symbol" pitchFamily="18" charset="2"/>
                <a:cs typeface="Arial" pitchFamily="34" charset="0"/>
                <a:sym typeface="Symbol"/>
              </a:rPr>
              <a:t>l)</a:t>
            </a:r>
            <a:r>
              <a:rPr lang="en-US" sz="1800" dirty="0">
                <a:sym typeface="Symbol" pitchFamily="18" charset="2"/>
              </a:rPr>
              <a:t> | </a:t>
            </a:r>
            <a:r>
              <a:rPr lang="en-US" sz="1800" dirty="0" err="1">
                <a:sym typeface="Symbol" pitchFamily="18" charset="2"/>
              </a:rPr>
              <a:t>Y</a:t>
            </a:r>
            <a:r>
              <a:rPr lang="en-US" sz="1800" baseline="-25000" dirty="0" err="1">
                <a:sym typeface="Symbol" pitchFamily="18" charset="2"/>
              </a:rPr>
              <a:t>n</a:t>
            </a:r>
            <a:r>
              <a:rPr lang="en-US" sz="1800" dirty="0">
                <a:sym typeface="Symbol" pitchFamily="18" charset="2"/>
              </a:rPr>
              <a:t>(t)  &gt; </a:t>
            </a:r>
            <a:r>
              <a:rPr lang="en-US" sz="1800" dirty="0" err="1">
                <a:sym typeface="Symbol" pitchFamily="18" charset="2"/>
              </a:rPr>
              <a:t>n</a:t>
            </a:r>
            <a:r>
              <a:rPr lang="en-US" sz="1800" dirty="0" err="1">
                <a:latin typeface="Symbol" pitchFamily="18" charset="2"/>
                <a:cs typeface="Arial" pitchFamily="34" charset="0"/>
                <a:sym typeface="Symbol"/>
              </a:rPr>
              <a:t>l</a:t>
            </a:r>
            <a:r>
              <a:rPr lang="en-US" sz="1800" dirty="0">
                <a:sym typeface="Symbol" pitchFamily="18" charset="2"/>
              </a:rPr>
              <a:t>)</a:t>
            </a:r>
            <a:r>
              <a:rPr lang="en-US" sz="1800" dirty="0">
                <a:latin typeface="Arial"/>
                <a:cs typeface="Arial"/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 </a:t>
            </a:r>
            <a:r>
              <a:rPr lang="en-US" sz="1800" dirty="0">
                <a:sym typeface="Symbol"/>
              </a:rPr>
              <a:t>            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 </a:t>
            </a:r>
            <a:endParaRPr lang="en-US" sz="1800" b="1" i="1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Illustration with French Precipitation Data</a:t>
            </a:r>
          </a:p>
        </p:txBody>
      </p:sp>
      <p:pic>
        <p:nvPicPr>
          <p:cNvPr id="38917" name="Picture 7" descr="3d_estimated_rho_France_Data_Analy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716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01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7D55DC35-ACC3-4752-9645-F1E7A04D62EF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Illustration with French Precipitation Data</a:t>
            </a:r>
          </a:p>
        </p:txBody>
      </p:sp>
      <p:pic>
        <p:nvPicPr>
          <p:cNvPr id="39940" name="Picture 6" descr="Rho_plots_for_France_Data_Analys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6413" y="938213"/>
            <a:ext cx="8104187" cy="7745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1800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    Results 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from random permutations of data—just for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fun.  Since 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  <a:sym typeface="Symbol"/>
              </a:rPr>
              <a:t>random </a:t>
            </a:r>
            <a:r>
              <a:rPr lang="en-US" sz="1800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permutations have 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no spatial dependence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should be 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0 </a:t>
            </a:r>
            <a:r>
              <a:rPr lang="en-US" sz="1800" dirty="0">
                <a:solidFill>
                  <a:schemeClr val="accent2"/>
                </a:solidFill>
                <a:latin typeface="+mn-lt"/>
                <a:cs typeface="Arial" pitchFamily="34" charset="0"/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Arial" pitchFamily="34" charset="0"/>
              </a:rPr>
              <a:t>|s-t| &gt;0.</a:t>
            </a:r>
            <a:r>
              <a:rPr lang="en-US" sz="1800" dirty="0">
                <a:sym typeface="Symbol"/>
              </a:rPr>
              <a:t>            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1800" dirty="0">
                <a:solidFill>
                  <a:srgbClr val="FF0000"/>
                </a:solidFill>
                <a:sym typeface="Symbol" pitchFamily="18" charset="2"/>
              </a:rPr>
              <a:t> 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 </a:t>
            </a:r>
            <a:endParaRPr lang="en-US" sz="1800" b="1" i="1" dirty="0">
              <a:solidFill>
                <a:schemeClr val="accent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3382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7812088" cy="6096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smtClean="0"/>
              <a:t>Wrap-up</a:t>
            </a: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09600" y="381000"/>
            <a:ext cx="7924800" cy="5663089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rgbClr val="00AE00"/>
                </a:solidFill>
              </a:rPr>
              <a:t>Extremogram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is another </a:t>
            </a:r>
            <a:r>
              <a:rPr lang="en-US" dirty="0" smtClean="0">
                <a:solidFill>
                  <a:schemeClr val="accent2"/>
                </a:solidFill>
              </a:rPr>
              <a:t>tool </a:t>
            </a:r>
            <a:r>
              <a:rPr lang="en-US" dirty="0">
                <a:solidFill>
                  <a:schemeClr val="accent2"/>
                </a:solidFill>
              </a:rPr>
              <a:t>for estimating </a:t>
            </a:r>
            <a:r>
              <a:rPr lang="en-US" dirty="0" err="1">
                <a:solidFill>
                  <a:schemeClr val="accent2"/>
                </a:solidFill>
              </a:rPr>
              <a:t>extremal</a:t>
            </a:r>
            <a:r>
              <a:rPr lang="en-US" dirty="0">
                <a:solidFill>
                  <a:schemeClr val="accent2"/>
                </a:solidFill>
              </a:rPr>
              <a:t> dependence that may be helpful for discriminating between models on the basis of extreme value behavior.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 Permutation </a:t>
            </a:r>
            <a:r>
              <a:rPr lang="en-US" dirty="0">
                <a:solidFill>
                  <a:schemeClr val="accent2"/>
                </a:solidFill>
              </a:rPr>
              <a:t>procedures are a </a:t>
            </a:r>
            <a:r>
              <a:rPr lang="en-US" i="1" dirty="0">
                <a:solidFill>
                  <a:srgbClr val="00AE00"/>
                </a:solidFill>
              </a:rPr>
              <a:t>quick</a:t>
            </a:r>
            <a:r>
              <a:rPr lang="en-US" dirty="0">
                <a:solidFill>
                  <a:schemeClr val="accent2"/>
                </a:solidFill>
              </a:rPr>
              <a:t> and </a:t>
            </a:r>
            <a:r>
              <a:rPr lang="en-US" i="1" dirty="0">
                <a:solidFill>
                  <a:srgbClr val="00AE00"/>
                </a:solidFill>
              </a:rPr>
              <a:t>clean</a:t>
            </a:r>
            <a:r>
              <a:rPr lang="en-US" dirty="0">
                <a:solidFill>
                  <a:schemeClr val="accent2"/>
                </a:solidFill>
              </a:rPr>
              <a:t> way to test for significant values in the </a:t>
            </a:r>
            <a:r>
              <a:rPr lang="en-US" dirty="0" err="1">
                <a:solidFill>
                  <a:schemeClr val="accent2"/>
                </a:solidFill>
              </a:rPr>
              <a:t>extremogram</a:t>
            </a:r>
            <a:r>
              <a:rPr lang="en-US" dirty="0">
                <a:solidFill>
                  <a:schemeClr val="accent2"/>
                </a:solidFill>
              </a:rPr>
              <a:t> and other statistics.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00AE00"/>
                </a:solidFill>
              </a:rPr>
              <a:t>Bootstrapping </a:t>
            </a:r>
            <a:r>
              <a:rPr lang="en-US" dirty="0">
                <a:solidFill>
                  <a:schemeClr val="accent2"/>
                </a:solidFill>
              </a:rPr>
              <a:t>may prove useful for constructing CI’s for the </a:t>
            </a:r>
            <a:r>
              <a:rPr lang="en-US" dirty="0" err="1">
                <a:solidFill>
                  <a:schemeClr val="accent2"/>
                </a:solidFill>
              </a:rPr>
              <a:t>extremogram</a:t>
            </a:r>
            <a:r>
              <a:rPr lang="en-US" dirty="0">
                <a:solidFill>
                  <a:schemeClr val="accent2"/>
                </a:solidFill>
              </a:rPr>
              <a:t> and also for assessing </a:t>
            </a:r>
            <a:r>
              <a:rPr lang="en-US" dirty="0" err="1">
                <a:solidFill>
                  <a:schemeClr val="accent2"/>
                </a:solidFill>
              </a:rPr>
              <a:t>extremal</a:t>
            </a:r>
            <a:r>
              <a:rPr lang="en-US" dirty="0">
                <a:solidFill>
                  <a:schemeClr val="accent2"/>
                </a:solidFill>
              </a:rPr>
              <a:t> dependence.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The </a:t>
            </a:r>
            <a:r>
              <a:rPr lang="en-US" i="1" dirty="0" err="1">
                <a:solidFill>
                  <a:srgbClr val="00AE00"/>
                </a:solidFill>
              </a:rPr>
              <a:t>Extremogram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can provide insight on </a:t>
            </a:r>
            <a:r>
              <a:rPr lang="en-US" dirty="0" err="1">
                <a:solidFill>
                  <a:schemeClr val="accent2"/>
                </a:solidFill>
              </a:rPr>
              <a:t>extremal</a:t>
            </a:r>
            <a:r>
              <a:rPr lang="en-US" dirty="0">
                <a:solidFill>
                  <a:schemeClr val="accent2"/>
                </a:solidFill>
              </a:rPr>
              <a:t> dependence between components in a multivariate time series.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Interesting connection between </a:t>
            </a:r>
            <a:r>
              <a:rPr lang="en-US" i="1" dirty="0">
                <a:solidFill>
                  <a:srgbClr val="00AE00"/>
                </a:solidFill>
              </a:rPr>
              <a:t>return times </a:t>
            </a:r>
            <a:r>
              <a:rPr lang="en-US" dirty="0">
                <a:solidFill>
                  <a:schemeClr val="accent2"/>
                </a:solidFill>
              </a:rPr>
              <a:t>and  the </a:t>
            </a:r>
            <a:r>
              <a:rPr lang="en-US" i="1" dirty="0" err="1">
                <a:solidFill>
                  <a:srgbClr val="00AE00"/>
                </a:solidFill>
              </a:rPr>
              <a:t>extremogram</a:t>
            </a:r>
            <a:r>
              <a:rPr lang="en-US" i="1" dirty="0">
                <a:solidFill>
                  <a:srgbClr val="00AE00"/>
                </a:solidFill>
              </a:rPr>
              <a:t>.</a:t>
            </a:r>
          </a:p>
          <a:p>
            <a:pPr>
              <a:lnSpc>
                <a:spcPct val="130000"/>
              </a:lnSpc>
              <a:spcBef>
                <a:spcPct val="50000"/>
              </a:spcBef>
              <a:buClr>
                <a:srgbClr val="FF3300"/>
              </a:buClr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solidFill>
                  <a:srgbClr val="00AE00"/>
                </a:solidFill>
              </a:rPr>
              <a:t>Extremogram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is </a:t>
            </a:r>
            <a:r>
              <a:rPr lang="en-US" dirty="0" smtClean="0">
                <a:solidFill>
                  <a:schemeClr val="accent2"/>
                </a:solidFill>
              </a:rPr>
              <a:t>can be used to help identify models and for model checking in space-time models.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66562" name="Object 5"/>
          <p:cNvGraphicFramePr>
            <a:graphicFrameLocks noChangeAspect="1"/>
          </p:cNvGraphicFramePr>
          <p:nvPr/>
        </p:nvGraphicFramePr>
        <p:xfrm>
          <a:off x="4514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6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0772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endParaRPr lang="en-US">
              <a:solidFill>
                <a:schemeClr val="accent2"/>
              </a:solidFill>
              <a:sym typeface="Symbol" pitchFamily="18" charset="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Extremal</a:t>
            </a:r>
            <a:r>
              <a:rPr lang="en-US" sz="2400" kern="0" dirty="0" smtClean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 Dependence in Space and Time</a:t>
            </a:r>
            <a:endParaRPr lang="en-US" sz="2400" kern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</p:spPr>
        <p:txBody>
          <a:bodyPr/>
          <a:lstStyle/>
          <a:p>
            <a:pPr>
              <a:defRPr/>
            </a:pPr>
            <a:fld id="{5D280DF7-1B99-4298-A97F-12A443F6A285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47033"/>
              </p:ext>
            </p:extLst>
          </p:nvPr>
        </p:nvGraphicFramePr>
        <p:xfrm>
          <a:off x="1143000" y="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5" name="Acrobat Document" r:id="rId4" imgW="6858000" imgH="6858000" progId="AcroExch.Document.7">
                  <p:embed/>
                </p:oleObj>
              </mc:Choice>
              <mc:Fallback>
                <p:oleObj name="Acrobat Document" r:id="rId4" imgW="6858000" imgH="68580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56859"/>
              </p:ext>
            </p:extLst>
          </p:nvPr>
        </p:nvGraphicFramePr>
        <p:xfrm>
          <a:off x="1143000" y="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6" name="Acrobat Document" r:id="rId6" imgW="6858000" imgH="6858000" progId="AcroExch.Document.7">
                  <p:embed/>
                </p:oleObj>
              </mc:Choice>
              <mc:Fallback>
                <p:oleObj name="Acrobat Document" r:id="rId6" imgW="6858000" imgH="68580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975467"/>
              </p:ext>
            </p:extLst>
          </p:nvPr>
        </p:nvGraphicFramePr>
        <p:xfrm>
          <a:off x="1143000" y="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7" name="Acrobat Document" r:id="rId8" imgW="6858000" imgH="6858000" progId="AcroExch.Document.7">
                  <p:embed/>
                </p:oleObj>
              </mc:Choice>
              <mc:Fallback>
                <p:oleObj name="Acrobat Document" r:id="rId8" imgW="6858000" imgH="68580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48760"/>
              </p:ext>
            </p:extLst>
          </p:nvPr>
        </p:nvGraphicFramePr>
        <p:xfrm>
          <a:off x="1143000" y="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8" name="Acrobat Document" r:id="rId10" imgW="6858000" imgH="6858000" progId="AcroExch.Document.7">
                  <p:embed/>
                </p:oleObj>
              </mc:Choice>
              <mc:Fallback>
                <p:oleObj name="Acrobat Document" r:id="rId10" imgW="6858000" imgH="68580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735189"/>
              </p:ext>
            </p:extLst>
          </p:nvPr>
        </p:nvGraphicFramePr>
        <p:xfrm>
          <a:off x="1143000" y="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49" name="Acrobat Document" r:id="rId12" imgW="6858000" imgH="6858000" progId="AcroExch.Document.7">
                  <p:embed/>
                </p:oleObj>
              </mc:Choice>
              <mc:Fallback>
                <p:oleObj name="Acrobat Document" r:id="rId12" imgW="6858000" imgH="68580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3000" y="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932607"/>
              </p:ext>
            </p:extLst>
          </p:nvPr>
        </p:nvGraphicFramePr>
        <p:xfrm>
          <a:off x="1039813" y="0"/>
          <a:ext cx="6858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50" name="Acrobat Document" r:id="rId14" imgW="6858000" imgH="6858000" progId="AcroExch.Document.7">
                  <p:embed/>
                </p:oleObj>
              </mc:Choice>
              <mc:Fallback>
                <p:oleObj name="Acrobat Document" r:id="rId14" imgW="6858000" imgH="68580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39813" y="0"/>
                        <a:ext cx="6858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171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4+6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10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 rotWithShape="1">
                <a:blip r:embed="rId2"/>
                <a:stretch>
                  <a:fillRect b="-14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4D71E-37CF-4B82-860F-1F6C7368C4A5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4038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 action="ppaction://hlinkfile" tooltip="picture"/>
              </a:rPr>
              <a:t>Click 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0386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file"/>
              </a:rPr>
              <a:t>acrobat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1219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5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BF00FB57-200E-46DD-BFC6-9C298AD7207A}" type="slidenum">
              <a:rPr lang="en-US" smtClean="0"/>
              <a:pPr/>
              <a:t>7</a:t>
            </a:fld>
            <a:endParaRPr 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Text Box 3"/>
              <p:cNvSpPr txBox="1">
                <a:spLocks noChangeArrowheads="1"/>
              </p:cNvSpPr>
              <p:nvPr/>
            </p:nvSpPr>
            <p:spPr bwMode="auto">
              <a:xfrm>
                <a:off x="381000" y="887135"/>
                <a:ext cx="8610600" cy="56323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n-US" dirty="0" smtClean="0">
                    <a:solidFill>
                      <a:srgbClr val="FF3300"/>
                    </a:solidFill>
                  </a:rPr>
                  <a:t>Building blocks</a:t>
                </a:r>
                <a:r>
                  <a:rPr lang="en-US" dirty="0">
                    <a:solidFill>
                      <a:schemeClr val="accent2"/>
                    </a:solidFill>
                  </a:rPr>
                  <a:t>: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𝑍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𝑠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be a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stationary Gaussian </a:t>
                </a:r>
                <a:r>
                  <a:rPr lang="en-US" dirty="0">
                    <a:solidFill>
                      <a:schemeClr val="accent2"/>
                    </a:solidFill>
                  </a:rPr>
                  <a:t>process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solidFill>
                              <a:schemeClr val="accent4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with mean 0 and variance 1. 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eaLnBrk="0" hangingPunct="0">
                  <a:lnSpc>
                    <a:spcPct val="150000"/>
                  </a:lnSpc>
                  <a:buClr>
                    <a:srgbClr val="FF3300"/>
                  </a:buClr>
                  <a:buFont typeface="Arial" charset="0"/>
                  <a:buChar char="•"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  Transform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𝑍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𝑠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</a:rPr>
                  <a:t> processes via</a:t>
                </a:r>
                <a:br>
                  <a:rPr lang="en-US" dirty="0" smtClean="0">
                    <a:solidFill>
                      <a:schemeClr val="accent2"/>
                    </a:solidFill>
                  </a:rPr>
                </a:br>
                <a:r>
                  <a:rPr lang="en-US" dirty="0" smtClean="0">
                    <a:solidFill>
                      <a:schemeClr val="accent2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latin typeface="Cambria Math"/>
                      </a:rPr>
                      <m:t>) =−1/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dirty="0" smtClean="0">
                        <a:latin typeface="Cambria Math"/>
                      </a:rPr>
                      <m:t>⁡(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Φ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latin typeface="Cambria Math"/>
                      </a:rPr>
                      <m:t>)),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chemeClr val="accent2"/>
                    </a:solidFill>
                  </a:rPr>
                  <a:t>where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Symbol" pitchFamily="18" charset="2"/>
                  </a:rPr>
                  <a:t>F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is the standard normal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cdf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.  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has unit </a:t>
                </a:r>
                <a:r>
                  <a:rPr lang="en-US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Frechet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 </a:t>
                </a:r>
                <a:r>
                  <a:rPr lang="en-US" dirty="0" err="1" smtClean="0">
                    <a:solidFill>
                      <a:schemeClr val="accent2"/>
                    </a:solidFill>
                    <a:sym typeface="Symbol" pitchFamily="18" charset="2"/>
                  </a:rPr>
                  <a:t>marginals</a:t>
                </a:r>
                <a:r>
                  <a:rPr lang="en-US" dirty="0" smtClean="0">
                    <a:solidFill>
                      <a:schemeClr val="accent2"/>
                    </a:solidFill>
                    <a:sym typeface="Symbol" pitchFamily="18" charset="2"/>
                  </a:rPr>
                  <a:t>, i.e</a:t>
                </a:r>
                <a:r>
                  <a:rPr lang="en-US" dirty="0" smtClean="0">
                    <a:sym typeface="Symbol" pitchFamily="18" charset="2"/>
                  </a:rPr>
                  <a:t>.,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𝑃</m:t>
                    </m:r>
                    <m:r>
                      <a:rPr lang="en-US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𝑌</m:t>
                    </m:r>
                    <m:r>
                      <a:rPr lang="en-US" i="1" baseline="-25000" dirty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latin typeface="Cambria Math"/>
                      </a:rPr>
                      <m:t>)≤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exp</m:t>
                    </m:r>
                    <m:r>
                      <a:rPr lang="en-US" i="1" dirty="0" smtClean="0">
                        <a:latin typeface="Cambria Math"/>
                      </a:rPr>
                      <m:t>⁡{−1/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}.</m:t>
                    </m:r>
                  </m:oMath>
                </a14:m>
                <a:endParaRPr lang="en-US" baseline="30000" dirty="0" smtClean="0">
                  <a:solidFill>
                    <a:schemeClr val="accent2"/>
                  </a:solidFill>
                </a:endParaRP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FF3300"/>
                    </a:solidFill>
                  </a:rPr>
                  <a:t>Note</a:t>
                </a:r>
                <a:r>
                  <a:rPr lang="en-US" dirty="0">
                    <a:solidFill>
                      <a:schemeClr val="accent2"/>
                    </a:solidFill>
                  </a:rPr>
                  <a:t>:  For any (</a:t>
                </a:r>
                <a:r>
                  <a:rPr lang="en-US" dirty="0" err="1">
                    <a:solidFill>
                      <a:schemeClr val="accent2"/>
                    </a:solidFill>
                  </a:rPr>
                  <a:t>nondegenerate</a:t>
                </a:r>
                <a:r>
                  <a:rPr lang="en-US" dirty="0">
                    <a:solidFill>
                      <a:schemeClr val="accent2"/>
                    </a:solidFill>
                  </a:rPr>
                  <a:t>) Gaussian process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𝑍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𝑠</m:t>
                    </m:r>
                    <m:r>
                      <a:rPr lang="en-US" i="1" dirty="0" smtClean="0">
                        <a:latin typeface="Cambria Math"/>
                      </a:rPr>
                      <m:t>),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we have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dirty="0">
                    <a:sym typeface="Symbol" pitchFamily="18" charset="2"/>
                  </a:rPr>
                  <a:t>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  <a:sym typeface="Symbol" pitchFamily="18" charset="2"/>
                          </a:rPr>
                          <m:t>lim</m:t>
                        </m:r>
                      </m:fName>
                      <m:e>
                        <m:r>
                          <a:rPr lang="en-US" i="1" baseline="-25000" dirty="0" err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func>
                    <m:r>
                      <a:rPr lang="en-US" i="1" baseline="-25000" dirty="0">
                        <a:latin typeface="Cambria Math"/>
                        <a:sym typeface="Symbol" pitchFamily="18" charset="2"/>
                      </a:rPr>
                      <m:t>∞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𝑍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&gt;</m:t>
                        </m:r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 </m:t>
                        </m:r>
                      </m:e>
                    </m:d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𝑍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&gt;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) = 0.</m:t>
                    </m:r>
                  </m:oMath>
                </a14:m>
                <a:endParaRPr lang="en-US" dirty="0"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dirty="0">
                    <a:solidFill>
                      <a:schemeClr val="accent2"/>
                    </a:solidFill>
                  </a:rPr>
                  <a:t>and hence</a:t>
                </a:r>
                <a:r>
                  <a:rPr lang="en-US" dirty="0">
                    <a:sym typeface="Symbol" pitchFamily="18" charset="2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dirty="0">
                            <a:latin typeface="Cambria Math"/>
                            <a:sym typeface="Symbol" pitchFamily="18" charset="2"/>
                          </a:rPr>
                          <m:t>lim</m:t>
                        </m:r>
                      </m:fName>
                      <m:e>
                        <m:r>
                          <a:rPr lang="en-US" i="1" baseline="-25000" dirty="0" err="1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func>
                    <m:r>
                      <a:rPr lang="en-US" i="1" baseline="-25000" dirty="0">
                        <a:latin typeface="Cambria Math"/>
                        <a:sym typeface="Symbol" pitchFamily="18" charset="2"/>
                      </a:rPr>
                      <m:t>∞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𝑌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&gt;</m:t>
                        </m:r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  <a:sym typeface="Symbol" pitchFamily="18" charset="2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/>
                        <a:sym typeface="Symbol" pitchFamily="18" charset="2"/>
                      </a:rPr>
                      <m:t>𝑌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&gt;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i="1" dirty="0">
                        <a:latin typeface="Cambria Math"/>
                        <a:sym typeface="Symbol" pitchFamily="18" charset="2"/>
                      </a:rPr>
                      <m:t>) = 0.</m:t>
                    </m:r>
                  </m:oMath>
                </a14:m>
                <a:endParaRPr lang="en-US" dirty="0" smtClean="0">
                  <a:sym typeface="Symbol" pitchFamily="18" charset="2"/>
                </a:endParaRP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  <a:sym typeface="Symbol" pitchFamily="18" charset="2"/>
                  </a:rPr>
                  <a:t>In other words,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1" eaLnBrk="0" hangingPunct="0">
                  <a:lnSpc>
                    <a:spcPct val="150000"/>
                  </a:lnSpc>
                  <a:buClr>
                    <a:srgbClr val="FF3300"/>
                  </a:buClr>
                  <a:buFont typeface="Arial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</a:rPr>
                  <a:t>  observations at distinct locations are asymptotically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independent.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1" eaLnBrk="0" hangingPunct="0">
                  <a:lnSpc>
                    <a:spcPct val="150000"/>
                  </a:lnSpc>
                  <a:buClr>
                    <a:srgbClr val="FF3300"/>
                  </a:buClr>
                  <a:buFont typeface="Arial" charset="0"/>
                  <a:buChar char="•"/>
                </a:pPr>
                <a:r>
                  <a:rPr lang="en-US" dirty="0">
                    <a:solidFill>
                      <a:schemeClr val="accent2"/>
                    </a:solidFill>
                  </a:rPr>
                  <a:t>  not good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news for </a:t>
                </a:r>
                <a:r>
                  <a:rPr lang="en-US" dirty="0">
                    <a:solidFill>
                      <a:schemeClr val="accent2"/>
                    </a:solidFill>
                  </a:rPr>
                  <a:t>modeling spatial extremes!</a:t>
                </a:r>
              </a:p>
            </p:txBody>
          </p:sp>
        </mc:Choice>
        <mc:Fallback>
          <p:sp>
            <p:nvSpPr>
              <p:cNvPr id="235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887135"/>
                <a:ext cx="8610600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779" b="-108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Building a </a:t>
            </a:r>
            <a:r>
              <a:rPr lang="en-US" sz="2400" dirty="0">
                <a:solidFill>
                  <a:srgbClr val="FF0000"/>
                </a:solidFill>
              </a:rPr>
              <a:t>Max-Stable </a:t>
            </a:r>
            <a:r>
              <a:rPr lang="en-US" sz="2400" dirty="0" smtClean="0">
                <a:solidFill>
                  <a:srgbClr val="FF0000"/>
                </a:solidFill>
              </a:rPr>
              <a:t>Model in </a:t>
            </a:r>
            <a:r>
              <a:rPr lang="en-US" sz="2400" dirty="0" smtClean="0">
                <a:solidFill>
                  <a:srgbClr val="FF0000"/>
                </a:solidFill>
              </a:rPr>
              <a:t>Space</a:t>
            </a:r>
            <a:endParaRPr lang="en-US" sz="24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04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4617C8AC-A222-4EAE-9A72-488FE3679EF0}" type="slidenum">
              <a:rPr lang="en-US" smtClean="0"/>
              <a:pPr/>
              <a:t>8</a:t>
            </a:fld>
            <a:endParaRPr 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4" name="Text Box 3"/>
              <p:cNvSpPr txBox="1">
                <a:spLocks noChangeArrowheads="1"/>
              </p:cNvSpPr>
              <p:nvPr/>
            </p:nvSpPr>
            <p:spPr bwMode="auto">
              <a:xfrm>
                <a:off x="506413" y="938212"/>
                <a:ext cx="8382000" cy="4997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Now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𝑍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𝑠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is isotropic with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covariance </a:t>
                </a:r>
                <a:r>
                  <a:rPr lang="en-US" dirty="0">
                    <a:solidFill>
                      <a:schemeClr val="accent2"/>
                    </a:solidFill>
                  </a:rPr>
                  <a:t>function </a:t>
                </a:r>
                <a:br>
                  <a:rPr lang="en-US" dirty="0">
                    <a:solidFill>
                      <a:schemeClr val="accent2"/>
                    </a:solidFill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         </a:t>
                </a:r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  <a:cs typeface="Arial" pitchFamily="34" charset="0"/>
                      </a:rPr>
                      <m:t>Co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  <a:cs typeface="Arial" pitchFamily="34" charset="0"/>
                      </a:rPr>
                      <m:t>v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/>
                            <a:cs typeface="Arial" pitchFamily="34" charset="0"/>
                          </a:rPr>
                          <m:t>𝑍</m:t>
                        </m:r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h</m:t>
                            </m:r>
                          </m:e>
                        </m:d>
                        <m:r>
                          <a:rPr lang="en-US" i="1" dirty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en-US" i="1" dirty="0">
                            <a:latin typeface="Cambria Math"/>
                            <a:cs typeface="Arial" pitchFamily="34" charset="0"/>
                          </a:rPr>
                          <m:t>𝑍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/>
                        <a:cs typeface="Arial" pitchFamily="34" charset="0"/>
                      </a:rPr>
                      <m:t>= </m:t>
                    </m:r>
                    <m:r>
                      <a:rPr lang="en-US" i="1" dirty="0">
                        <a:latin typeface="Cambria Math"/>
                        <a:cs typeface="Arial" pitchFamily="34" charset="0"/>
                      </a:rPr>
                      <m:t>𝑟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  <a:cs typeface="Arial" pitchFamily="34" charset="0"/>
                              </a:rPr>
                              <m:t>h</m:t>
                            </m:r>
                          </m:e>
                        </m:d>
                      </m:e>
                    </m:d>
                    <m:r>
                      <a:rPr lang="en-US" i="1" dirty="0">
                        <a:latin typeface="Cambria Math"/>
                        <a:cs typeface="Arial" pitchFamily="34" charset="0"/>
                      </a:rPr>
                      <m:t>=</m:t>
                    </m:r>
                    <m:func>
                      <m:funcPr>
                        <m:ctrlPr>
                          <a:rPr lang="en-US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dirty="0">
                            <a:latin typeface="Cambria Math"/>
                            <a:cs typeface="Arial" pitchFamily="34" charset="0"/>
                          </a:rPr>
                          <m:t>exp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/>
                                <a:cs typeface="Arial" pitchFamily="34" charset="0"/>
                              </a:rPr>
                              <m:t>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  <m:t>𝜃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  <a:cs typeface="Arial" pitchFamily="34" charset="0"/>
                                      </a:rPr>
                                      <m:t>h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i="1" dirty="0">
                        <a:latin typeface="Cambria Math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en-US" dirty="0">
                    <a:latin typeface="Symbol" pitchFamily="18" charset="2"/>
                    <a:cs typeface="Arial" pitchFamily="34" charset="0"/>
                  </a:rPr>
                  <a:t/>
                </a:r>
                <a:br>
                  <a:rPr lang="en-US" dirty="0">
                    <a:latin typeface="Symbol" pitchFamily="18" charset="2"/>
                    <a:cs typeface="Arial" pitchFamily="34" charset="0"/>
                  </a:rPr>
                </a:br>
                <a:r>
                  <a:rPr lang="en-US" dirty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Symbol" pitchFamily="18" charset="2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chemeClr val="accent4"/>
                    </a:solidFill>
                    <a:latin typeface="Symbol" pitchFamily="18" charset="2"/>
                    <a:cs typeface="Arial" pitchFamily="34" charset="0"/>
                  </a:rPr>
                  <a:t>&gt; </a:t>
                </a:r>
                <a:r>
                  <a:rPr lang="en-US" dirty="0">
                    <a:latin typeface="Symbol" pitchFamily="18" charset="2"/>
                    <a:cs typeface="Arial" pitchFamily="34" charset="0"/>
                  </a:rPr>
                  <a:t>0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is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the range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parameter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and</a:t>
                </a:r>
                <a:r>
                  <a:rPr lang="en-US" dirty="0">
                    <a:latin typeface="Symbol" pitchFamily="18" charset="2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α</m:t>
                    </m:r>
                  </m:oMath>
                </a14:m>
                <a:r>
                  <a:rPr lang="en-US" dirty="0" smtClean="0">
                    <a:latin typeface="Symbol" pitchFamily="18" charset="2"/>
                    <a:cs typeface="Arial" pitchFamily="34" charset="0"/>
                    <a:sym typeface="Symbol"/>
                  </a:rPr>
                  <a:t> </a:t>
                </a:r>
                <a:r>
                  <a:rPr lang="en-US" dirty="0">
                    <a:latin typeface="Symbol" pitchFamily="18" charset="2"/>
                    <a:cs typeface="Arial" pitchFamily="34" charset="0"/>
                    <a:sym typeface="Symbol"/>
                  </a:rPr>
                  <a:t>(0,2]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 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</a:rPr>
                  <a:t>is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the shape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parameter.  </a:t>
                </a:r>
                <a:r>
                  <a:rPr lang="en-US" dirty="0" smtClean="0">
                    <a:solidFill>
                      <a:schemeClr val="accent2"/>
                    </a:solidFill>
                    <a:latin typeface="+mn-lt"/>
                    <a:cs typeface="Arial" pitchFamily="34" charset="0"/>
                  </a:rPr>
                  <a:t>Note that</a:t>
                </a:r>
                <a:endParaRPr lang="en-US" b="0" i="1" dirty="0" smtClean="0">
                  <a:latin typeface="Cambria Math"/>
                  <a:cs typeface="Arial" pitchFamily="34" charset="0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1−</m:t>
                      </m:r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𝑟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  <a:cs typeface="Arial" pitchFamily="34" charset="0"/>
                            </a:rPr>
                            <m:t>h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  <a:cs typeface="Arial" pitchFamily="34" charset="0"/>
                        </a:rPr>
                        <m:t>~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=:</m:t>
                      </m:r>
                      <m:r>
                        <a:rPr lang="en-US" b="0" i="1" dirty="0" smtClean="0">
                          <a:latin typeface="Cambria Math"/>
                        </a:rPr>
                        <m:t>𝛿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h</m:t>
                      </m:r>
                      <m:r>
                        <a:rPr lang="en-US" b="0" i="1" dirty="0" smtClean="0">
                          <a:latin typeface="Cambria Math"/>
                        </a:rPr>
                        <m:t>)  </m:t>
                      </m:r>
                      <m:r>
                        <a:rPr lang="en-US" b="0" i="1" dirty="0" smtClean="0">
                          <a:latin typeface="Cambria Math"/>
                        </a:rPr>
                        <m:t>𝑎𝑠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h</m:t>
                      </m:r>
                      <m:r>
                        <a:rPr lang="en-US" b="0" i="1" dirty="0" smtClean="0">
                          <a:latin typeface="Cambria Math"/>
                        </a:rPr>
                        <m:t>→0,</m:t>
                      </m:r>
                    </m:oMath>
                  </m:oMathPara>
                </a14:m>
                <a:endParaRPr lang="en-US" b="0" dirty="0" smtClean="0">
                  <a:latin typeface="Arial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and hence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(</m:t>
                          </m:r>
                        </m:e>
                      </m:func>
                      <m:r>
                        <a:rPr lang="en-US" i="1" dirty="0">
                          <a:latin typeface="Cambria Math"/>
                        </a:rPr>
                        <m:t>1−</m:t>
                      </m:r>
                      <m:r>
                        <a:rPr lang="en-US" i="1" dirty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→</m:t>
                      </m:r>
                      <m:r>
                        <a:rPr lang="en-US" i="1" dirty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b="0" dirty="0" smtClean="0">
                  <a:latin typeface="Arial"/>
                </a:endParaRP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dirty="0" smtClean="0">
                                    <a:solidFill>
                                      <a:schemeClr val="accent4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dirty="0" smtClean="0">
                            <a:solidFill>
                              <a:schemeClr val="accent4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dirty="0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Arial"/>
                    <a:cs typeface="Arial" pitchFamily="34" charset="0"/>
                    <a:sym typeface="Symbol"/>
                  </a:rPr>
                  <a:t>.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It follows that </a:t>
                </a:r>
              </a:p>
              <a:p>
                <a:pPr eaLnBrk="0" hangingPunct="0">
                  <a:lnSpc>
                    <a:spcPct val="15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</a:rPr>
                        <m:t>Cov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latin typeface="Cambria Math"/>
                                </a:rPr>
                                <m:t>h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𝑍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latin typeface="Cambria Math"/>
                        </a:rPr>
                        <m:t>𝑟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~1−</m:t>
                      </m:r>
                      <m:r>
                        <a:rPr lang="en-US" i="1" dirty="0">
                          <a:latin typeface="Cambria Math"/>
                        </a:rPr>
                        <m:t>𝛿</m:t>
                      </m:r>
                      <m:r>
                        <a:rPr lang="en-US" b="0" i="1" dirty="0" smtClean="0"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latin typeface="Cambria Math"/>
                        </a:rPr>
                        <m:t>h</m:t>
                      </m:r>
                      <m:r>
                        <a:rPr lang="en-US" b="0" i="1" dirty="0" smtClean="0">
                          <a:latin typeface="Cambria Math"/>
                        </a:rPr>
                        <m:t>)/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dirty="0" smtClean="0">
                  <a:solidFill>
                    <a:schemeClr val="accent2"/>
                  </a:solidFill>
                  <a:latin typeface="Arial"/>
                  <a:sym typeface="Symbol"/>
                </a:endParaRPr>
              </a:p>
            </p:txBody>
          </p:sp>
        </mc:Choice>
        <mc:Fallback>
          <p:sp>
            <p:nvSpPr>
              <p:cNvPr id="3789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938212"/>
                <a:ext cx="8382000" cy="4997330"/>
              </a:xfrm>
              <a:prstGeom prst="rect">
                <a:avLst/>
              </a:prstGeom>
              <a:blipFill rotWithShape="0">
                <a:blip r:embed="rId2"/>
                <a:stretch>
                  <a:fillRect l="-727" r="-1964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Building a Max-Stable Model in Space-Time</a:t>
            </a:r>
            <a:endParaRPr lang="en-US" sz="24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25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099300" y="6489700"/>
            <a:ext cx="1905000" cy="457200"/>
          </a:xfrm>
          <a:noFill/>
        </p:spPr>
        <p:txBody>
          <a:bodyPr/>
          <a:lstStyle/>
          <a:p>
            <a:fld id="{4617C8AC-A222-4EAE-9A72-488FE3679EF0}" type="slidenum">
              <a:rPr lang="en-US" smtClean="0"/>
              <a:pPr/>
              <a:t>9</a:t>
            </a:fld>
            <a:endParaRPr lang="en-US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894" name="Text Box 3"/>
              <p:cNvSpPr txBox="1">
                <a:spLocks noChangeArrowheads="1"/>
              </p:cNvSpPr>
              <p:nvPr/>
            </p:nvSpPr>
            <p:spPr bwMode="auto">
              <a:xfrm>
                <a:off x="506413" y="92440"/>
                <a:ext cx="8382000" cy="679371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Then,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𝑠</m:t>
                          </m:r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sym typeface="Symbol"/>
                        </a:rPr>
                        <m:t>≔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⋁"/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𝑛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−</m:t>
                          </m:r>
                        </m:e>
                      </m:nary>
                      <m:f>
                        <m:f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sym typeface="Symbol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sym typeface="Symbol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4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accent4"/>
                                      </a:solidFill>
                                      <a:latin typeface="Cambria Math"/>
                                      <a:sym typeface="Symbol"/>
                                    </a:rPr>
                                    <m:t>Φ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𝑍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sym typeface="Symbol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  <a:sym typeface="Symbol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/>
                                                  <a:sym typeface="Symbol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/>
                                                  <a:sym typeface="Symbol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/>
                                              <a:sym typeface="Symbol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b="0" i="1" dirty="0" smtClean="0">
                  <a:solidFill>
                    <a:schemeClr val="accent4"/>
                  </a:solidFill>
                  <a:latin typeface="Cambria Math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b="0" dirty="0" smtClean="0">
                    <a:solidFill>
                      <a:schemeClr val="accent4"/>
                    </a:solidFill>
                    <a:sym typeface="Symbol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𝜂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4"/>
                  </a:solidFill>
                  <a:latin typeface="Arial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on</a:t>
                </a:r>
                <a:r>
                  <a:rPr lang="en-US" dirty="0" smtClean="0">
                    <a:solidFill>
                      <a:schemeClr val="accent4"/>
                    </a:solidFill>
                    <a:latin typeface="Arial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4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solidFill>
                          <a:schemeClr val="accent4"/>
                        </a:solidFill>
                        <a:latin typeface="Cambria Math"/>
                        <a:ea typeface="Cambria Math"/>
                      </a:rPr>
                      <m:t>.  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/>
                    <a:sym typeface="Symbol"/>
                  </a:rPr>
                  <a:t> 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Here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4"/>
                            </a:solidFill>
                            <a:latin typeface="Cambria Math"/>
                            <a:sym typeface="Symbol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/>
                    <a:sym typeface="Symbol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are IID replicates of the GP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,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and</a:t>
                </a:r>
                <a:r>
                  <a:rPr lang="en-US" dirty="0" smtClean="0">
                    <a:solidFill>
                      <a:schemeClr val="accent4"/>
                    </a:solidFill>
                    <a:latin typeface="Arial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/>
                        <a:sym typeface="Symbol"/>
                      </a:rPr>
                      <m:t>𝜂</m:t>
                    </m:r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Arial"/>
                    <a:sym typeface="Symbol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is a </a:t>
                </a:r>
                <a:r>
                  <a:rPr lang="en-US" i="1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Brown-Resnick max-stable process.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Representation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Arial"/>
                    <a:sym typeface="Symbol"/>
                  </a:rPr>
                  <a:t>:</a:t>
                </a: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nary>
                        <m:naryPr>
                          <m:chr m:val="⋁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exp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{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sym typeface="Symbol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𝛿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  <m:t>)}</m:t>
                                  </m:r>
                                </m:e>
                              </m:func>
                            </m:e>
                            <m:sub/>
                          </m:sSub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accent2"/>
                  </a:solidFill>
                  <a:latin typeface="Arial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where</a:t>
                </a:r>
              </a:p>
              <a:p>
                <a:pPr marL="342900" indent="-342900"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𝜉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/>
                        </a:solidFill>
                        <a:latin typeface="Arial"/>
                        <a:sym typeface="Symbol"/>
                      </a:rPr>
                      <m:t>are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2"/>
                        </a:solidFill>
                        <a:latin typeface="Arial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chemeClr val="accent2"/>
                        </a:solidFill>
                        <a:latin typeface="Arial"/>
                        <a:sym typeface="Symbol"/>
                      </a:rPr>
                      <m:t>points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 of a Poisson process with intensity measure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𝜉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𝜉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accent2"/>
                  </a:solidFill>
                  <a:latin typeface="Arial"/>
                  <a:sym typeface="Symbol"/>
                </a:endParaRPr>
              </a:p>
              <a:p>
                <a:pPr marL="342900" indent="-342900"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b="0" dirty="0" smtClean="0">
                    <a:solidFill>
                      <a:schemeClr val="tx1"/>
                    </a:solidFill>
                    <a:sym typeface="Symbol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) </m:t>
                    </m:r>
                  </m:oMath>
                </a14:m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are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iid</a:t>
                </a: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 Gaussian processes with mean zero and </a:t>
                </a:r>
                <a:r>
                  <a:rPr lang="en-US" dirty="0" err="1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variogram</a:t>
                </a:r>
                <a:r>
                  <a:rPr lang="en-US" dirty="0" smtClean="0">
                    <a:solidFill>
                      <a:schemeClr val="accent2"/>
                    </a:solidFill>
                    <a:latin typeface="Arial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.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sym typeface="Symbol"/>
                      </a:rPr>
                      <m:t>.,</m:t>
                    </m:r>
                  </m:oMath>
                </a14:m>
                <a:endParaRPr lang="en-US" b="0" dirty="0" smtClean="0">
                  <a:solidFill>
                    <a:schemeClr val="accent2"/>
                  </a:solidFill>
                  <a:latin typeface="Arial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𝐶𝑜𝑣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sym typeface="Symbol"/>
                        </a:rPr>
                        <m:t>.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  <a:latin typeface="Arial"/>
                  <a:sym typeface="Symbol"/>
                </a:endParaRPr>
              </a:p>
              <a:p>
                <a:pPr eaLnBrk="0" hangingPunct="0">
                  <a:lnSpc>
                    <a:spcPct val="130000"/>
                  </a:lnSpc>
                  <a:spcBef>
                    <a:spcPts val="0"/>
                  </a:spcBef>
                  <a:buClr>
                    <a:srgbClr val="FF3300"/>
                  </a:buClr>
                  <a:defRPr/>
                </a:pPr>
                <a:endParaRPr lang="en-US" b="0" i="0" dirty="0" smtClean="0">
                  <a:solidFill>
                    <a:schemeClr val="accent2"/>
                  </a:solidFill>
                  <a:latin typeface="Cambria Math"/>
                  <a:sym typeface="Symbol"/>
                </a:endParaRPr>
              </a:p>
            </p:txBody>
          </p:sp>
        </mc:Choice>
        <mc:Fallback>
          <p:sp>
            <p:nvSpPr>
              <p:cNvPr id="3789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92440"/>
                <a:ext cx="8382000" cy="6793719"/>
              </a:xfrm>
              <a:prstGeom prst="rect">
                <a:avLst/>
              </a:prstGeom>
              <a:blipFill rotWithShape="0">
                <a:blip r:embed="rId2"/>
                <a:stretch>
                  <a:fillRect l="-727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738" y="304800"/>
            <a:ext cx="7804150" cy="558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</a:rPr>
              <a:t>Building a Max-Stable Model in Space-Time</a:t>
            </a:r>
            <a:endParaRPr lang="en-US" sz="2400" kern="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6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's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CCCCFF"/>
      </a:hlink>
      <a:folHlink>
        <a:srgbClr val="B2B2B2"/>
      </a:folHlink>
    </a:clrScheme>
    <a:fontScheme name="William'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illiam'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lliam'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lliam'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17937</TotalTime>
  <Words>2905</Words>
  <Application>Microsoft Office PowerPoint</Application>
  <PresentationFormat>On-screen Show (4:3)</PresentationFormat>
  <Paragraphs>573</Paragraphs>
  <Slides>68</Slides>
  <Notes>29</Notes>
  <HiddenSlides>6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Comic Sans MS</vt:lpstr>
      <vt:lpstr>Wingdings</vt:lpstr>
      <vt:lpstr>Symbol</vt:lpstr>
      <vt:lpstr>Cambria Math</vt:lpstr>
      <vt:lpstr>Arial</vt:lpstr>
      <vt:lpstr>Times New Roman</vt:lpstr>
      <vt:lpstr>William's</vt:lpstr>
      <vt:lpstr>Acrobat Document</vt:lpstr>
      <vt:lpstr>Graph Sheet</vt:lpstr>
      <vt:lpstr>Equation</vt:lpstr>
      <vt:lpstr>Asymptotics for the Spatial Extremogram   </vt:lpstr>
      <vt:lpstr>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  <vt:lpstr>PowerPoint Presentation</vt:lpstr>
      <vt:lpstr>exp⁡(x+y)&amp;= &amp;=4+6 &amp;=10 &amp;=3+2</vt:lpstr>
    </vt:vector>
  </TitlesOfParts>
  <Company>CSU Stat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725 Nonlinear Time Series Lecture 1  August 30, 2004</dc:title>
  <dc:creator>Richard A. Davis</dc:creator>
  <cp:lastModifiedBy>Richard A. Davis</cp:lastModifiedBy>
  <cp:revision>1270</cp:revision>
  <cp:lastPrinted>2013-05-28T07:44:44Z</cp:lastPrinted>
  <dcterms:created xsi:type="dcterms:W3CDTF">2004-08-27T20:14:47Z</dcterms:created>
  <dcterms:modified xsi:type="dcterms:W3CDTF">2014-06-05T09:47:42Z</dcterms:modified>
</cp:coreProperties>
</file>